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72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7" r:id="rId13"/>
    <p:sldId id="256" r:id="rId14"/>
    <p:sldId id="266" r:id="rId15"/>
    <p:sldId id="273" r:id="rId16"/>
    <p:sldId id="267" r:id="rId17"/>
    <p:sldId id="258" r:id="rId18"/>
    <p:sldId id="285" r:id="rId19"/>
    <p:sldId id="286" r:id="rId20"/>
    <p:sldId id="288" r:id="rId21"/>
    <p:sldId id="27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namimi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hyperlink" Target="https://www.diabetes.org/diabetes/mental-healt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4DD6B0-2D12-4D24-BC15-E159E35D2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722" y="691384"/>
            <a:ext cx="4636556" cy="41665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7C80C8-8F5B-4ED6-9B2A-45EF40F794F9}"/>
              </a:ext>
            </a:extLst>
          </p:cNvPr>
          <p:cNvSpPr/>
          <p:nvPr/>
        </p:nvSpPr>
        <p:spPr>
          <a:xfrm>
            <a:off x="4058873" y="4917695"/>
            <a:ext cx="40742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800-241-4949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www.dwihn.org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6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82">
        <p:fade/>
      </p:transition>
    </mc:Choice>
    <mc:Fallback xmlns="">
      <p:transition spd="med" advTm="10882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DDCF6-1840-450C-B86B-23631C3E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1976" y="2069392"/>
            <a:ext cx="8011377" cy="2303722"/>
          </a:xfrm>
        </p:spPr>
        <p:txBody>
          <a:bodyPr>
            <a:noAutofit/>
          </a:bodyPr>
          <a:lstStyle/>
          <a:p>
            <a:br>
              <a:rPr lang="en-US" sz="3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3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Understanding Diabetes and Mental Health</a:t>
            </a:r>
            <a:b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500" dirty="0"/>
              <a:t>Diabetes takes a toll on more than your body.</a:t>
            </a:r>
            <a:br>
              <a:rPr lang="en-US" sz="2500" dirty="0"/>
            </a:br>
            <a:br>
              <a:rPr lang="en-US" sz="2500" dirty="0"/>
            </a:br>
            <a:r>
              <a:rPr lang="en-US" sz="2500" dirty="0"/>
              <a:t>Its normal to feel emotional strain and it’s important to ask for help</a:t>
            </a:r>
            <a:br>
              <a:rPr lang="en-US" sz="2500" dirty="0"/>
            </a:br>
            <a:endParaRPr lang="en-US" sz="25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C1969-8391-4427-BCA7-5085FC38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33" y="591127"/>
            <a:ext cx="1416358" cy="1272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C30E23-137E-4B6C-989C-D0D20DF86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441" y="1812538"/>
            <a:ext cx="4854422" cy="628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9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75">
        <p:fade/>
      </p:transition>
    </mc:Choice>
    <mc:Fallback xmlns="">
      <p:transition spd="med" advTm="16575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DDCF6-1840-450C-B86B-23631C3E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9637" y="1227518"/>
            <a:ext cx="8367467" cy="703375"/>
          </a:xfrm>
        </p:spPr>
        <p:txBody>
          <a:bodyPr/>
          <a:lstStyle/>
          <a:p>
            <a:r>
              <a:rPr lang="en-US" sz="38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With Diabetes, You Have a Lot on Your Mind</a:t>
            </a:r>
            <a:endParaRPr lang="en-US" sz="38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C1969-8391-4427-BCA7-5085FC38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33" y="591127"/>
            <a:ext cx="1416358" cy="12727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216E4C-934B-4C1D-BD4D-1A7450BE8C4C}"/>
              </a:ext>
            </a:extLst>
          </p:cNvPr>
          <p:cNvSpPr/>
          <p:nvPr/>
        </p:nvSpPr>
        <p:spPr>
          <a:xfrm>
            <a:off x="2189636" y="2141732"/>
            <a:ext cx="73550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Tracking blood sugar levels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Insulin dosage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Meal planning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Staying active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5DBDEE-1F32-4122-B80E-CEDC191E9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522" y="821932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9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347">
        <p:fade/>
      </p:transition>
    </mc:Choice>
    <mc:Fallback xmlns="">
      <p:transition spd="med" advTm="36347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DDCF6-1840-450C-B86B-23631C3E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5247" y="728530"/>
            <a:ext cx="8367467" cy="703375"/>
          </a:xfrm>
        </p:spPr>
        <p:txBody>
          <a:bodyPr/>
          <a:lstStyle/>
          <a:p>
            <a:r>
              <a:rPr lang="en-US" sz="38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Diabetic Burn Out</a:t>
            </a:r>
            <a:endParaRPr lang="en-US" sz="3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C1969-8391-4427-BCA7-5085FC38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33" y="591127"/>
            <a:ext cx="1416358" cy="12727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216E4C-934B-4C1D-BD4D-1A7450BE8C4C}"/>
              </a:ext>
            </a:extLst>
          </p:cNvPr>
          <p:cNvSpPr/>
          <p:nvPr/>
        </p:nvSpPr>
        <p:spPr>
          <a:xfrm>
            <a:off x="3097524" y="1537187"/>
            <a:ext cx="670269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Feeling run down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Emotionally drained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Overwhelmed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50B848-7D03-44E5-A98A-C3C84DF8D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871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347">
        <p:fade/>
      </p:transition>
    </mc:Choice>
    <mc:Fallback xmlns="">
      <p:transition spd="med" advTm="36347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DDCF6-1840-450C-B86B-23631C3E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1381" y="1160534"/>
            <a:ext cx="7629237" cy="703375"/>
          </a:xfrm>
        </p:spPr>
        <p:txBody>
          <a:bodyPr/>
          <a:lstStyle/>
          <a:p>
            <a:r>
              <a:rPr lang="en-US" sz="3800" b="1" dirty="0"/>
              <a:t>It’s Important to Stay in Touch with Your Emotions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C1969-8391-4427-BCA7-5085FC38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33" y="591127"/>
            <a:ext cx="1416358" cy="12727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216E4C-934B-4C1D-BD4D-1A7450BE8C4C}"/>
              </a:ext>
            </a:extLst>
          </p:cNvPr>
          <p:cNvSpPr/>
          <p:nvPr/>
        </p:nvSpPr>
        <p:spPr>
          <a:xfrm>
            <a:off x="2072191" y="2142647"/>
            <a:ext cx="8931431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What are you feeling?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Stressed out?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Angry? Sad?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Scared?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bg1"/>
              </a:solidFill>
            </a:endParaRPr>
          </a:p>
          <a:p>
            <a:r>
              <a:rPr lang="en-US" sz="2500" dirty="0">
                <a:solidFill>
                  <a:schemeClr val="bg1"/>
                </a:solidFill>
              </a:rPr>
              <a:t>Take time to take inventory of your emotions and reach out to those around you or find a mental healthcare provider to guide you through your emotions. </a:t>
            </a:r>
          </a:p>
          <a:p>
            <a:pPr lvl="0"/>
            <a:endParaRPr lang="en-US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3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29">
        <p:fade/>
      </p:transition>
    </mc:Choice>
    <mc:Fallback xmlns="">
      <p:transition spd="med" advTm="21329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045C43-113E-442A-A4D2-786D788C7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33" y="591127"/>
            <a:ext cx="1416358" cy="1272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5763E7-244A-4E61-828F-228D15875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057" y="470182"/>
            <a:ext cx="4583885" cy="591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7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595">
        <p:fade/>
      </p:transition>
    </mc:Choice>
    <mc:Fallback xmlns="">
      <p:transition spd="med" advTm="31595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045C43-113E-442A-A4D2-786D788C7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33" y="591127"/>
            <a:ext cx="1416358" cy="1272782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32F92CF-6158-41F0-8142-3AFD8CA7C2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7424107"/>
              </p:ext>
            </p:extLst>
          </p:nvPr>
        </p:nvGraphicFramePr>
        <p:xfrm>
          <a:off x="3893905" y="527861"/>
          <a:ext cx="4493231" cy="5814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Acrobat Document" r:id="rId4" imgW="3886096" imgH="5029200" progId="Acrobat.Document.2017">
                  <p:embed/>
                </p:oleObj>
              </mc:Choice>
              <mc:Fallback>
                <p:oleObj name="Acrobat Document" r:id="rId4" imgW="3886096" imgH="5029200" progId="Acrobat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93905" y="527861"/>
                        <a:ext cx="4493231" cy="5814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616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595">
        <p:fade/>
      </p:transition>
    </mc:Choice>
    <mc:Fallback xmlns="">
      <p:transition spd="med" advTm="31595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045C43-113E-442A-A4D2-786D788C7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33" y="591127"/>
            <a:ext cx="1416358" cy="1272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D9FE6-95FF-4EEE-B7B7-D05F7CC3E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495" y="1426858"/>
            <a:ext cx="7675010" cy="47273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9369AF-713A-42A2-B2F7-79AED90A23D7}"/>
              </a:ext>
            </a:extLst>
          </p:cNvPr>
          <p:cNvSpPr txBox="1">
            <a:spLocks/>
          </p:cNvSpPr>
          <p:nvPr/>
        </p:nvSpPr>
        <p:spPr bwMode="gray">
          <a:xfrm>
            <a:off x="2258495" y="570217"/>
            <a:ext cx="9107004" cy="703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Reach Us Detroit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4091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595">
        <p:fade/>
      </p:transition>
    </mc:Choice>
    <mc:Fallback xmlns="">
      <p:transition spd="med" advTm="31595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045C43-113E-442A-A4D2-786D788C7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33" y="591127"/>
            <a:ext cx="1416358" cy="1272782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834A665-D59D-4B0D-B164-095204CE16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275812"/>
              </p:ext>
            </p:extLst>
          </p:nvPr>
        </p:nvGraphicFramePr>
        <p:xfrm>
          <a:off x="3809999" y="486144"/>
          <a:ext cx="4574583" cy="5920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Acrobat Document" r:id="rId4" imgW="3886096" imgH="5029200" progId="AcroExch.Document.DC">
                  <p:embed/>
                </p:oleObj>
              </mc:Choice>
              <mc:Fallback>
                <p:oleObj name="Acrobat Document" r:id="rId4" imgW="3886096" imgH="5029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09999" y="486144"/>
                        <a:ext cx="4574583" cy="5920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40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595">
        <p:fade/>
      </p:transition>
    </mc:Choice>
    <mc:Fallback xmlns="">
      <p:transition spd="med" advTm="31595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DDCF6-1840-450C-B86B-23631C3E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2191" y="557570"/>
            <a:ext cx="2746844" cy="703375"/>
          </a:xfrm>
        </p:spPr>
        <p:txBody>
          <a:bodyPr/>
          <a:lstStyle/>
          <a:p>
            <a: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Resources</a:t>
            </a:r>
            <a:endParaRPr lang="en-US" sz="2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C1969-8391-4427-BCA7-5085FC38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035" y="5172764"/>
            <a:ext cx="1157727" cy="10403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216E4C-934B-4C1D-BD4D-1A7450BE8C4C}"/>
              </a:ext>
            </a:extLst>
          </p:cNvPr>
          <p:cNvSpPr/>
          <p:nvPr/>
        </p:nvSpPr>
        <p:spPr>
          <a:xfrm>
            <a:off x="2072191" y="1545649"/>
            <a:ext cx="8825108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If you need help, or know anyone who needs assistance, call our 24-hour access number: </a:t>
            </a:r>
            <a:r>
              <a:rPr lang="en-US" sz="2000" b="1" i="1" dirty="0">
                <a:solidFill>
                  <a:schemeClr val="bg2"/>
                </a:solidFill>
              </a:rPr>
              <a:t>800-241-4949. </a:t>
            </a:r>
          </a:p>
          <a:p>
            <a:br>
              <a:rPr lang="en-US" sz="2000" b="1" i="1" dirty="0">
                <a:solidFill>
                  <a:schemeClr val="bg2"/>
                </a:solidFill>
              </a:rPr>
            </a:br>
            <a:r>
              <a:rPr lang="en-US" sz="2000" dirty="0">
                <a:solidFill>
                  <a:schemeClr val="bg2"/>
                </a:solidFill>
              </a:rPr>
              <a:t>Visit </a:t>
            </a:r>
            <a:r>
              <a:rPr lang="en-US" sz="2000" b="1" u="sng" dirty="0">
                <a:solidFill>
                  <a:srgbClr val="00B0F0"/>
                </a:solidFill>
              </a:rPr>
              <a:t>http://dwihn.org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bg2"/>
                </a:solidFill>
              </a:rPr>
              <a:t>for more information.</a:t>
            </a:r>
          </a:p>
          <a:p>
            <a:endParaRPr lang="en-US" sz="2000" dirty="0"/>
          </a:p>
          <a:p>
            <a:r>
              <a:rPr lang="en-US" sz="2000" dirty="0">
                <a:solidFill>
                  <a:schemeClr val="bg2"/>
                </a:solidFill>
              </a:rPr>
              <a:t>The National Alliance on Mental Illness Michigan (NAMI) offers help for people with depression and their families.  </a:t>
            </a:r>
          </a:p>
          <a:p>
            <a:endParaRPr lang="en-US" sz="2000" dirty="0">
              <a:solidFill>
                <a:schemeClr val="bg2"/>
              </a:solidFill>
            </a:endParaRPr>
          </a:p>
          <a:p>
            <a:r>
              <a:rPr lang="en-US" sz="2000" dirty="0">
                <a:solidFill>
                  <a:schemeClr val="bg2"/>
                </a:solidFill>
              </a:rPr>
              <a:t>Visit </a:t>
            </a:r>
            <a:r>
              <a:rPr lang="en-US" sz="20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http://namimi.org/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chemeClr val="bg2"/>
                </a:solidFill>
              </a:rPr>
              <a:t>for more information or call </a:t>
            </a:r>
            <a:r>
              <a:rPr lang="en-US" sz="2000" b="1" dirty="0">
                <a:solidFill>
                  <a:schemeClr val="bg2"/>
                </a:solidFill>
              </a:rPr>
              <a:t>1-800-331-4264</a:t>
            </a:r>
          </a:p>
          <a:p>
            <a:r>
              <a:rPr lang="en-US" sz="2000" dirty="0"/>
              <a:t> </a:t>
            </a:r>
          </a:p>
          <a:p>
            <a:r>
              <a:rPr lang="en-US" sz="2000" b="1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https://www.diabetes.org/diabetes/mental-health</a:t>
            </a:r>
            <a:endParaRPr lang="en-US" sz="2000" b="1" dirty="0">
              <a:solidFill>
                <a:srgbClr val="00B0F0"/>
              </a:solidFill>
            </a:endParaRPr>
          </a:p>
          <a:p>
            <a:endParaRPr lang="en-US" sz="2500" dirty="0">
              <a:solidFill>
                <a:schemeClr val="bg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31478-11F4-4A0A-85E0-C53EB08D7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745" y="5421585"/>
            <a:ext cx="1436630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3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367">
        <p:fade/>
      </p:transition>
    </mc:Choice>
    <mc:Fallback xmlns="">
      <p:transition spd="med" advTm="3136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DDCF6-1840-450C-B86B-23631C3E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1976" y="3429000"/>
            <a:ext cx="8011377" cy="2303722"/>
          </a:xfrm>
        </p:spPr>
        <p:txBody>
          <a:bodyPr>
            <a:noAutofit/>
          </a:bodyPr>
          <a:lstStyle/>
          <a:p>
            <a:br>
              <a:rPr lang="en-US" sz="3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3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Know About COVID-19</a:t>
            </a:r>
            <a:b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500" dirty="0"/>
              <a:t>•  Coronavirus (COVID-19) is an illness caused by a    </a:t>
            </a:r>
            <a:br>
              <a:rPr lang="en-US" sz="2500" dirty="0"/>
            </a:br>
            <a:r>
              <a:rPr lang="en-US" sz="2500" dirty="0"/>
              <a:t>     virus that can spread from person to person. </a:t>
            </a:r>
            <a:br>
              <a:rPr lang="en-US" sz="2500" dirty="0"/>
            </a:br>
            <a:r>
              <a:rPr lang="en-US" sz="2500" dirty="0"/>
              <a:t> </a:t>
            </a:r>
            <a:br>
              <a:rPr lang="en-US" sz="2500" dirty="0"/>
            </a:br>
            <a:r>
              <a:rPr lang="en-US" sz="2500" dirty="0"/>
              <a:t>•  The virus that causes COVID-19 is a new </a:t>
            </a:r>
            <a:br>
              <a:rPr lang="en-US" sz="2500" dirty="0"/>
            </a:br>
            <a:r>
              <a:rPr lang="en-US" sz="2500" dirty="0"/>
              <a:t>    coronavirus that has spread throughout the </a:t>
            </a:r>
            <a:br>
              <a:rPr lang="en-US" sz="2500" dirty="0"/>
            </a:br>
            <a:r>
              <a:rPr lang="en-US" sz="2500" dirty="0"/>
              <a:t>    world. </a:t>
            </a:r>
            <a:br>
              <a:rPr lang="en-US" sz="2500" dirty="0"/>
            </a:br>
            <a:br>
              <a:rPr lang="en-US" sz="2500" dirty="0"/>
            </a:br>
            <a:r>
              <a:rPr lang="en-US" sz="2500" dirty="0"/>
              <a:t>• COVID-19 symptoms can range from mild (or no </a:t>
            </a:r>
            <a:br>
              <a:rPr lang="en-US" sz="2500" dirty="0"/>
            </a:br>
            <a:r>
              <a:rPr lang="en-US" sz="2500" dirty="0"/>
              <a:t>    symptoms) to severe illness.</a:t>
            </a:r>
            <a:br>
              <a:rPr lang="en-US" sz="2500" dirty="0"/>
            </a:br>
            <a:endParaRPr lang="en-US" sz="25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C1969-8391-4427-BCA7-5085FC38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33" y="591127"/>
            <a:ext cx="1416358" cy="1272782"/>
          </a:xfrm>
          <a:prstGeom prst="rect">
            <a:avLst/>
          </a:prstGeom>
        </p:spPr>
      </p:pic>
      <p:pic>
        <p:nvPicPr>
          <p:cNvPr id="4" name="Picture 2" descr="National Perinatal Association - COVID-19">
            <a:extLst>
              <a:ext uri="{FF2B5EF4-FFF2-40B4-BE49-F238E27FC236}">
                <a16:creationId xmlns:a16="http://schemas.microsoft.com/office/drawing/2014/main" id="{C3108B1A-31A4-43B3-9A59-9E59BB973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3" y="4464886"/>
            <a:ext cx="1749058" cy="174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081CDB-E1F0-44C1-A4EC-34022E381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34912">
            <a:off x="8788024" y="673717"/>
            <a:ext cx="3957003" cy="512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4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75">
        <p:fade/>
      </p:transition>
    </mc:Choice>
    <mc:Fallback xmlns="">
      <p:transition spd="med" advTm="1657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DDCF6-1840-450C-B86B-23631C3E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1976" y="3819418"/>
            <a:ext cx="8011377" cy="2303722"/>
          </a:xfrm>
        </p:spPr>
        <p:txBody>
          <a:bodyPr>
            <a:noAutofit/>
          </a:bodyPr>
          <a:lstStyle/>
          <a:p>
            <a:br>
              <a:rPr lang="en-US" sz="3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3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Know How COVID-19 is Spread</a:t>
            </a:r>
            <a:br>
              <a:rPr lang="en-US" sz="15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400" dirty="0"/>
              <a:t>• You can become infected by coming into </a:t>
            </a:r>
            <a:br>
              <a:rPr lang="en-US" sz="2400" dirty="0"/>
            </a:br>
            <a:r>
              <a:rPr lang="en-US" sz="2400" dirty="0"/>
              <a:t>   close contact with a person who has </a:t>
            </a:r>
            <a:br>
              <a:rPr lang="en-US" sz="2400" dirty="0"/>
            </a:br>
            <a:r>
              <a:rPr lang="en-US" sz="2400" dirty="0"/>
              <a:t>   COVID-19.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• You may also be able to get it by touching </a:t>
            </a:r>
            <a:br>
              <a:rPr lang="en-US" sz="2400" dirty="0"/>
            </a:br>
            <a:r>
              <a:rPr lang="en-US" sz="2400" dirty="0"/>
              <a:t>   a surface or object that has the virus on it, </a:t>
            </a:r>
            <a:br>
              <a:rPr lang="en-US" sz="2400" dirty="0"/>
            </a:br>
            <a:r>
              <a:rPr lang="en-US" sz="2400" dirty="0"/>
              <a:t>   and then by touching your mouth, nose, or </a:t>
            </a:r>
            <a:br>
              <a:rPr lang="en-US" sz="2400" dirty="0"/>
            </a:br>
            <a:r>
              <a:rPr lang="en-US" sz="2400" dirty="0"/>
              <a:t>   eyes.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• You can become infected from respiratory </a:t>
            </a:r>
            <a:br>
              <a:rPr lang="en-US" sz="2400" dirty="0"/>
            </a:br>
            <a:r>
              <a:rPr lang="en-US" sz="2400" dirty="0"/>
              <a:t>   droplets when an infected person coughs, </a:t>
            </a:r>
            <a:br>
              <a:rPr lang="en-US" sz="2400" dirty="0"/>
            </a:br>
            <a:r>
              <a:rPr lang="en-US" sz="2400" dirty="0"/>
              <a:t>   sneezes, or talks.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C1969-8391-4427-BCA7-5085FC38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33" y="591127"/>
            <a:ext cx="1416358" cy="1272782"/>
          </a:xfrm>
          <a:prstGeom prst="rect">
            <a:avLst/>
          </a:prstGeom>
        </p:spPr>
      </p:pic>
      <p:pic>
        <p:nvPicPr>
          <p:cNvPr id="4" name="Picture 2" descr="National Perinatal Association - COVID-19">
            <a:extLst>
              <a:ext uri="{FF2B5EF4-FFF2-40B4-BE49-F238E27FC236}">
                <a16:creationId xmlns:a16="http://schemas.microsoft.com/office/drawing/2014/main" id="{3672DDD7-4603-4636-9CB3-6821CD6BC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3" y="4464886"/>
            <a:ext cx="1749058" cy="174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39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75">
        <p:fade/>
      </p:transition>
    </mc:Choice>
    <mc:Fallback xmlns="">
      <p:transition spd="med" advTm="16575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DDCF6-1840-450C-B86B-23631C3E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1976" y="3819418"/>
            <a:ext cx="8011377" cy="2303722"/>
          </a:xfrm>
        </p:spPr>
        <p:txBody>
          <a:bodyPr>
            <a:noAutofit/>
          </a:bodyPr>
          <a:lstStyle/>
          <a:p>
            <a:br>
              <a:rPr lang="en-US" sz="3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3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Protect Yourself and Others from COVID-19</a:t>
            </a:r>
            <a:br>
              <a:rPr lang="en-US" sz="15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400" dirty="0"/>
              <a:t>• Stay home as much as possible and avoid close contact with others.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• Wear a cloth face covering that covers your nose </a:t>
            </a:r>
            <a:br>
              <a:rPr lang="en-US" sz="2400" dirty="0"/>
            </a:br>
            <a:r>
              <a:rPr lang="en-US" sz="2400" dirty="0"/>
              <a:t>   and mouth in public settings.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• Clean and disinfect frequently touched surfaces.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• Wash your hands with soap and water, or use at </a:t>
            </a:r>
            <a:br>
              <a:rPr lang="en-US" sz="2400" dirty="0"/>
            </a:br>
            <a:r>
              <a:rPr lang="en-US" sz="2400" dirty="0"/>
              <a:t>   least a 60% alcohol-based hand sanitizer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C1969-8391-4427-BCA7-5085FC38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33" y="591127"/>
            <a:ext cx="1416358" cy="1272782"/>
          </a:xfrm>
          <a:prstGeom prst="rect">
            <a:avLst/>
          </a:prstGeom>
        </p:spPr>
      </p:pic>
      <p:pic>
        <p:nvPicPr>
          <p:cNvPr id="5" name="Picture 2" descr="National Perinatal Association - COVID-19">
            <a:extLst>
              <a:ext uri="{FF2B5EF4-FFF2-40B4-BE49-F238E27FC236}">
                <a16:creationId xmlns:a16="http://schemas.microsoft.com/office/drawing/2014/main" id="{8E9C8939-9EDB-474F-B2C4-7669C882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3" y="4464886"/>
            <a:ext cx="1749058" cy="174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58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75">
        <p:fade/>
      </p:transition>
    </mc:Choice>
    <mc:Fallback xmlns="">
      <p:transition spd="med" advTm="16575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DDCF6-1840-450C-B86B-23631C3E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4169" y="1476910"/>
            <a:ext cx="8011377" cy="2303722"/>
          </a:xfrm>
        </p:spPr>
        <p:txBody>
          <a:bodyPr>
            <a:noAutofit/>
          </a:bodyPr>
          <a:lstStyle/>
          <a:p>
            <a:br>
              <a:rPr lang="en-US" sz="3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3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Practice Social Distancing</a:t>
            </a:r>
            <a:br>
              <a:rPr lang="en-US" sz="15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400" dirty="0"/>
              <a:t>• Stay at least 6 feet away from others.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• Buy groceries and medicine, go to the doctor, and </a:t>
            </a:r>
            <a:br>
              <a:rPr lang="en-US" sz="2400" dirty="0"/>
            </a:br>
            <a:r>
              <a:rPr lang="en-US" sz="2400" dirty="0"/>
              <a:t>   complete banking activities online when possible.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C1969-8391-4427-BCA7-5085FC38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33" y="591127"/>
            <a:ext cx="1416358" cy="1272782"/>
          </a:xfrm>
          <a:prstGeom prst="rect">
            <a:avLst/>
          </a:prstGeom>
        </p:spPr>
      </p:pic>
      <p:pic>
        <p:nvPicPr>
          <p:cNvPr id="4" name="Picture 2" descr="National Perinatal Association - COVID-19">
            <a:extLst>
              <a:ext uri="{FF2B5EF4-FFF2-40B4-BE49-F238E27FC236}">
                <a16:creationId xmlns:a16="http://schemas.microsoft.com/office/drawing/2014/main" id="{8FB712E7-1DD3-4A1B-B27B-7C04E9CE8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3" y="4464886"/>
            <a:ext cx="1749058" cy="174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10 Reasons Why People Choose to be Shipt Shoppers">
            <a:extLst>
              <a:ext uri="{FF2B5EF4-FFF2-40B4-BE49-F238E27FC236}">
                <a16:creationId xmlns:a16="http://schemas.microsoft.com/office/drawing/2014/main" id="{7CBEFC3E-099D-46B0-86B0-EA313B6D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087" y="3515850"/>
            <a:ext cx="3759459" cy="273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F1A22D-443A-4243-AFD6-D46A31793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438" y="1605326"/>
            <a:ext cx="5067387" cy="655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1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75">
        <p:fade/>
      </p:transition>
    </mc:Choice>
    <mc:Fallback xmlns="">
      <p:transition spd="med" advTm="16575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DDCF6-1840-450C-B86B-23631C3E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1153" y="3746344"/>
            <a:ext cx="8393970" cy="2303722"/>
          </a:xfrm>
        </p:spPr>
        <p:txBody>
          <a:bodyPr>
            <a:noAutofit/>
          </a:bodyPr>
          <a:lstStyle/>
          <a:p>
            <a:br>
              <a:rPr lang="en-US" sz="3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3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Prevent the Spread of COVID-19</a:t>
            </a:r>
            <a:br>
              <a:rPr lang="en-US" sz="15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400" dirty="0"/>
              <a:t>• Stay home if you are sick, except to get medical </a:t>
            </a:r>
            <a:br>
              <a:rPr lang="en-US" sz="2400" dirty="0"/>
            </a:br>
            <a:r>
              <a:rPr lang="en-US" sz="2400" dirty="0"/>
              <a:t>   care.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• Avoid public transportation, ride-sharing, or taxis.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• Separate yourself from other people and pets in </a:t>
            </a:r>
            <a:br>
              <a:rPr lang="en-US" sz="2400" dirty="0"/>
            </a:br>
            <a:r>
              <a:rPr lang="en-US" sz="2400" dirty="0"/>
              <a:t>   your home.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• There is no specific treatment for COVID-19, but </a:t>
            </a:r>
            <a:br>
              <a:rPr lang="en-US" sz="2400" dirty="0"/>
            </a:br>
            <a:r>
              <a:rPr lang="en-US" sz="2400" dirty="0"/>
              <a:t>   you can seek medical care to help relieve your </a:t>
            </a:r>
            <a:br>
              <a:rPr lang="en-US" sz="2400" dirty="0"/>
            </a:br>
            <a:r>
              <a:rPr lang="en-US" sz="2400" dirty="0"/>
              <a:t>   symptoms.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C1969-8391-4427-BCA7-5085FC38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33" y="591127"/>
            <a:ext cx="1416358" cy="1272782"/>
          </a:xfrm>
          <a:prstGeom prst="rect">
            <a:avLst/>
          </a:prstGeom>
        </p:spPr>
      </p:pic>
      <p:pic>
        <p:nvPicPr>
          <p:cNvPr id="4" name="Picture 2" descr="National Perinatal Association - COVID-19">
            <a:extLst>
              <a:ext uri="{FF2B5EF4-FFF2-40B4-BE49-F238E27FC236}">
                <a16:creationId xmlns:a16="http://schemas.microsoft.com/office/drawing/2014/main" id="{5D44D75F-B38A-43AA-99B8-A720C67B5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3" y="4464886"/>
            <a:ext cx="1749058" cy="174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12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75">
        <p:fade/>
      </p:transition>
    </mc:Choice>
    <mc:Fallback xmlns="">
      <p:transition spd="med" advTm="16575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DDCF6-1840-450C-B86B-23631C3E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4442" y="1599045"/>
            <a:ext cx="8393970" cy="2303722"/>
          </a:xfrm>
        </p:spPr>
        <p:txBody>
          <a:bodyPr>
            <a:noAutofit/>
          </a:bodyPr>
          <a:lstStyle/>
          <a:p>
            <a:br>
              <a:rPr lang="en-US" sz="3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3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Know Your Risk</a:t>
            </a:r>
            <a:br>
              <a:rPr lang="en-US" sz="15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400" dirty="0"/>
              <a:t>• Everyone is at risk of getting COVID-19.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• Older adults and people of any age who have </a:t>
            </a:r>
            <a:br>
              <a:rPr lang="en-US" sz="2400" dirty="0"/>
            </a:br>
            <a:r>
              <a:rPr lang="en-US" sz="2400" dirty="0"/>
              <a:t>    serious underlying medical conditions may be at </a:t>
            </a:r>
            <a:br>
              <a:rPr lang="en-US" sz="2400" dirty="0"/>
            </a:br>
            <a:r>
              <a:rPr lang="en-US" sz="2400" dirty="0"/>
              <a:t>    higher risk for more severe illness.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C1969-8391-4427-BCA7-5085FC38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33" y="591127"/>
            <a:ext cx="1416358" cy="1272782"/>
          </a:xfrm>
          <a:prstGeom prst="rect">
            <a:avLst/>
          </a:prstGeom>
        </p:spPr>
      </p:pic>
      <p:pic>
        <p:nvPicPr>
          <p:cNvPr id="4" name="Picture 2" descr="National Perinatal Association - COVID-19">
            <a:extLst>
              <a:ext uri="{FF2B5EF4-FFF2-40B4-BE49-F238E27FC236}">
                <a16:creationId xmlns:a16="http://schemas.microsoft.com/office/drawing/2014/main" id="{3196B686-08CE-4C44-AC13-7CDB34BA0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3" y="4464886"/>
            <a:ext cx="1749058" cy="174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2619CE-01F8-4559-A7FB-785D8544F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655" y="1317229"/>
            <a:ext cx="5621558" cy="727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4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75">
        <p:fade/>
      </p:transition>
    </mc:Choice>
    <mc:Fallback xmlns="">
      <p:transition spd="med" advTm="16575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87EDAC-7800-4030-8875-C0A4D604D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03" y="0"/>
            <a:ext cx="11467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75">
        <p:fade/>
      </p:transition>
    </mc:Choice>
    <mc:Fallback xmlns="">
      <p:transition spd="med" advTm="16575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3E5C827-F2BB-451D-B213-4964620AD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2976" y="2695593"/>
            <a:ext cx="9977139" cy="2303722"/>
          </a:xfrm>
        </p:spPr>
        <p:txBody>
          <a:bodyPr>
            <a:noAutofit/>
          </a:bodyPr>
          <a:lstStyle/>
          <a:p>
            <a:br>
              <a:rPr lang="en-US" sz="3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3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Testing Sites</a:t>
            </a:r>
            <a:br>
              <a:rPr lang="en-US" sz="15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4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400" dirty="0"/>
              <a:t>• Central City Integrated Health</a:t>
            </a:r>
            <a:br>
              <a:rPr lang="en-US" sz="2400" dirty="0"/>
            </a:br>
            <a:r>
              <a:rPr lang="en-US" sz="2400" dirty="0"/>
              <a:t>• Coronavirus Community Care Network – Joe </a:t>
            </a:r>
            <a:r>
              <a:rPr lang="en-US" sz="2400" dirty="0" err="1"/>
              <a:t>Dumars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    Fieldhouse</a:t>
            </a:r>
            <a:br>
              <a:rPr lang="en-US" sz="2400" dirty="0"/>
            </a:br>
            <a:r>
              <a:rPr lang="en-US" sz="2400" dirty="0"/>
              <a:t>• Dabo</a:t>
            </a:r>
            <a:br>
              <a:rPr lang="en-US" sz="2400" dirty="0"/>
            </a:br>
            <a:r>
              <a:rPr lang="en-US" sz="2400" dirty="0"/>
              <a:t>• Henry Ford Hospital</a:t>
            </a:r>
            <a:br>
              <a:rPr lang="en-US" sz="2400" dirty="0"/>
            </a:br>
            <a:r>
              <a:rPr lang="en-US" sz="2400" dirty="0"/>
              <a:t>• Triumph Church – North Campus</a:t>
            </a:r>
            <a:br>
              <a:rPr lang="en-US" sz="2400" dirty="0"/>
            </a:br>
            <a:r>
              <a:rPr lang="en-US" sz="2400" dirty="0"/>
              <a:t>• Wayne County Healthy Communities</a:t>
            </a:r>
            <a:br>
              <a:rPr lang="en-US" sz="2400" dirty="0"/>
            </a:br>
            <a:r>
              <a:rPr lang="en-US" sz="2400" dirty="0"/>
              <a:t>• Your PCP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2FE14-6B3F-4C71-A6E5-07EB639C4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33" y="591127"/>
            <a:ext cx="1416358" cy="127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75">
        <p:fade/>
      </p:transition>
    </mc:Choice>
    <mc:Fallback xmlns="">
      <p:transition spd="med" advTm="16575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30ACA12B39B24A91E68D8B0CBF3C23" ma:contentTypeVersion="11" ma:contentTypeDescription="Create a new document." ma:contentTypeScope="" ma:versionID="7c09feecdab4d38b58929c227ea66a0a">
  <xsd:schema xmlns:xsd="http://www.w3.org/2001/XMLSchema" xmlns:xs="http://www.w3.org/2001/XMLSchema" xmlns:p="http://schemas.microsoft.com/office/2006/metadata/properties" xmlns:ns3="f5b97e6d-7359-4efd-9d01-abb6f9aaa163" xmlns:ns4="f50b2f21-79cb-4006-9d4b-8c9b06a11eb1" targetNamespace="http://schemas.microsoft.com/office/2006/metadata/properties" ma:root="true" ma:fieldsID="9ac2fc89ddd29619eb8027974b2aba29" ns3:_="" ns4:_="">
    <xsd:import namespace="f5b97e6d-7359-4efd-9d01-abb6f9aaa163"/>
    <xsd:import namespace="f50b2f21-79cb-4006-9d4b-8c9b06a11eb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b97e6d-7359-4efd-9d01-abb6f9aaa1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0b2f21-79cb-4006-9d4b-8c9b06a11eb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63EC5AD-18E1-4BD8-8A67-97E8655BFF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b97e6d-7359-4efd-9d01-abb6f9aaa163"/>
    <ds:schemaRef ds:uri="f50b2f21-79cb-4006-9d4b-8c9b06a11e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9FED4E-ED69-4E80-8FF0-78157A9167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06C3E0-5AFD-489D-B16A-7C2D3E069D9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f50b2f21-79cb-4006-9d4b-8c9b06a11eb1"/>
    <ds:schemaRef ds:uri="f5b97e6d-7359-4efd-9d01-abb6f9aaa16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 Boardroom]]</Template>
  <TotalTime>3466</TotalTime>
  <Words>664</Words>
  <Application>Microsoft Office PowerPoint</Application>
  <PresentationFormat>Widescreen</PresentationFormat>
  <Paragraphs>36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Century Gothic</vt:lpstr>
      <vt:lpstr>Wingdings 3</vt:lpstr>
      <vt:lpstr>Ion Boardroom</vt:lpstr>
      <vt:lpstr>Acrobat Document</vt:lpstr>
      <vt:lpstr>PowerPoint Presentation</vt:lpstr>
      <vt:lpstr>  Know About COVID-19  •  Coronavirus (COVID-19) is an illness caused by a          virus that can spread from person to person.    •  The virus that causes COVID-19 is a new      coronavirus that has spread throughout the      world.   • COVID-19 symptoms can range from mild (or no      symptoms) to severe illness. </vt:lpstr>
      <vt:lpstr>  Know How COVID-19 is Spread  • You can become infected by coming into     close contact with a person who has     COVID-19.   • You may also be able to get it by touching     a surface or object that has the virus on it,     and then by touching your mouth, nose, or     eyes.  • You can become infected from respiratory     droplets when an infected person coughs,     sneezes, or talks.</vt:lpstr>
      <vt:lpstr>  Protect Yourself and Others from COVID-19  • Stay home as much as possible and avoid close contact with others.   • Wear a cloth face covering that covers your nose     and mouth in public settings.   • Clean and disinfect frequently touched surfaces.  • Wash your hands with soap and water, or use at     least a 60% alcohol-based hand sanitizer</vt:lpstr>
      <vt:lpstr>  Practice Social Distancing  • Stay at least 6 feet away from others.  • Buy groceries and medicine, go to the doctor, and     complete banking activities online when possible. </vt:lpstr>
      <vt:lpstr>  Prevent the Spread of COVID-19  • Stay home if you are sick, except to get medical     care.   • Avoid public transportation, ride-sharing, or taxis.   • Separate yourself from other people and pets in     your home.   • There is no specific treatment for COVID-19, but     you can seek medical care to help relieve your     symptoms. </vt:lpstr>
      <vt:lpstr>  Know Your Risk  • Everyone is at risk of getting COVID-19.   • Older adults and people of any age who have      serious underlying medical conditions may be at      higher risk for more severe illness. </vt:lpstr>
      <vt:lpstr>PowerPoint Presentation</vt:lpstr>
      <vt:lpstr>  Testing Sites  • Central City Integrated Health • Coronavirus Community Care Network – Joe Dumars      Fieldhouse • Dabo • Henry Ford Hospital • Triumph Church – North Campus • Wayne County Healthy Communities • Your PCP</vt:lpstr>
      <vt:lpstr>  Understanding Diabetes and Mental Health  Diabetes takes a toll on more than your body.  Its normal to feel emotional strain and it’s important to ask for help </vt:lpstr>
      <vt:lpstr>With Diabetes, You Have a Lot on Your Mind</vt:lpstr>
      <vt:lpstr>Diabetic Burn Out</vt:lpstr>
      <vt:lpstr>It’s Important to Stay in Touch with Your Emotions</vt:lpstr>
      <vt:lpstr>PowerPoint Presentation</vt:lpstr>
      <vt:lpstr>PowerPoint Presentation</vt:lpstr>
      <vt:lpstr>PowerPoint Presentation</vt:lpstr>
      <vt:lpstr>PowerPoint Presentation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Jaren Roberts</dc:creator>
  <cp:lastModifiedBy>Mélélé Cross</cp:lastModifiedBy>
  <cp:revision>64</cp:revision>
  <dcterms:created xsi:type="dcterms:W3CDTF">2019-09-12T15:20:31Z</dcterms:created>
  <dcterms:modified xsi:type="dcterms:W3CDTF">2020-08-04T20:05:38Z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0x010100DB30ACA12B39B24A91E68D8B0CBF3C23</vt:lpwstr>
  </property>
</Properties>
</file>