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63"/>
  </p:notesMasterIdLst>
  <p:sldIdLst>
    <p:sldId id="362" r:id="rId5"/>
    <p:sldId id="258" r:id="rId6"/>
    <p:sldId id="358" r:id="rId7"/>
    <p:sldId id="291" r:id="rId8"/>
    <p:sldId id="266" r:id="rId9"/>
    <p:sldId id="265" r:id="rId10"/>
    <p:sldId id="267" r:id="rId11"/>
    <p:sldId id="269" r:id="rId12"/>
    <p:sldId id="268" r:id="rId13"/>
    <p:sldId id="271" r:id="rId14"/>
    <p:sldId id="272" r:id="rId15"/>
    <p:sldId id="274" r:id="rId16"/>
    <p:sldId id="372" r:id="rId17"/>
    <p:sldId id="290" r:id="rId18"/>
    <p:sldId id="338" r:id="rId19"/>
    <p:sldId id="353" r:id="rId20"/>
    <p:sldId id="355" r:id="rId21"/>
    <p:sldId id="273" r:id="rId22"/>
    <p:sldId id="348" r:id="rId23"/>
    <p:sldId id="337" r:id="rId24"/>
    <p:sldId id="359" r:id="rId25"/>
    <p:sldId id="367" r:id="rId26"/>
    <p:sldId id="368" r:id="rId27"/>
    <p:sldId id="352" r:id="rId28"/>
    <p:sldId id="343" r:id="rId29"/>
    <p:sldId id="357" r:id="rId30"/>
    <p:sldId id="344" r:id="rId31"/>
    <p:sldId id="347" r:id="rId32"/>
    <p:sldId id="346" r:id="rId33"/>
    <p:sldId id="293" r:id="rId34"/>
    <p:sldId id="294" r:id="rId35"/>
    <p:sldId id="373" r:id="rId36"/>
    <p:sldId id="259" r:id="rId37"/>
    <p:sldId id="363" r:id="rId38"/>
    <p:sldId id="339" r:id="rId39"/>
    <p:sldId id="275" r:id="rId40"/>
    <p:sldId id="276" r:id="rId41"/>
    <p:sldId id="277" r:id="rId42"/>
    <p:sldId id="278" r:id="rId43"/>
    <p:sldId id="279" r:id="rId44"/>
    <p:sldId id="349" r:id="rId45"/>
    <p:sldId id="369" r:id="rId46"/>
    <p:sldId id="260" r:id="rId47"/>
    <p:sldId id="354" r:id="rId48"/>
    <p:sldId id="351" r:id="rId49"/>
    <p:sldId id="289" r:id="rId50"/>
    <p:sldId id="280" r:id="rId51"/>
    <p:sldId id="370" r:id="rId52"/>
    <p:sldId id="371" r:id="rId53"/>
    <p:sldId id="288" r:id="rId54"/>
    <p:sldId id="281" r:id="rId55"/>
    <p:sldId id="364" r:id="rId56"/>
    <p:sldId id="282" r:id="rId57"/>
    <p:sldId id="283" r:id="rId58"/>
    <p:sldId id="365" r:id="rId59"/>
    <p:sldId id="284" r:id="rId60"/>
    <p:sldId id="285" r:id="rId61"/>
    <p:sldId id="366" r:id="rId6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678"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notesMaster" Target="notesMasters/notesMaster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theme" Target="theme/theme1.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E1DD91C-FCED-4110-ABBE-FB62B1CE730C}" type="datetimeFigureOut">
              <a:rPr lang="en-US" smtClean="0"/>
              <a:t>1/5/2023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9BC0984-BDC2-4AB0-88F2-38F75B9E1143}" type="slidenum">
              <a:rPr lang="en-US" smtClean="0"/>
              <a:t>‹#›</a:t>
            </a:fld>
            <a:endParaRPr lang="en-US"/>
          </a:p>
        </p:txBody>
      </p:sp>
    </p:spTree>
    <p:extLst>
      <p:ext uri="{BB962C8B-B14F-4D97-AF65-F5344CB8AC3E}">
        <p14:creationId xmlns:p14="http://schemas.microsoft.com/office/powerpoint/2010/main" val="41465701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9BC0984-BDC2-4AB0-88F2-38F75B9E1143}" type="slidenum">
              <a:rPr lang="en-US" smtClean="0"/>
              <a:t>1</a:t>
            </a:fld>
            <a:endParaRPr lang="en-US"/>
          </a:p>
        </p:txBody>
      </p:sp>
    </p:spTree>
    <p:extLst>
      <p:ext uri="{BB962C8B-B14F-4D97-AF65-F5344CB8AC3E}">
        <p14:creationId xmlns:p14="http://schemas.microsoft.com/office/powerpoint/2010/main" val="19370907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9BC0984-BDC2-4AB0-88F2-38F75B9E1143}" type="slidenum">
              <a:rPr lang="en-US" smtClean="0"/>
              <a:t>10</a:t>
            </a:fld>
            <a:endParaRPr lang="en-US" dirty="0"/>
          </a:p>
        </p:txBody>
      </p:sp>
    </p:spTree>
    <p:extLst>
      <p:ext uri="{BB962C8B-B14F-4D97-AF65-F5344CB8AC3E}">
        <p14:creationId xmlns:p14="http://schemas.microsoft.com/office/powerpoint/2010/main" val="14558770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9BC0984-BDC2-4AB0-88F2-38F75B9E1143}" type="slidenum">
              <a:rPr lang="en-US" smtClean="0"/>
              <a:t>11</a:t>
            </a:fld>
            <a:endParaRPr lang="en-US" dirty="0"/>
          </a:p>
        </p:txBody>
      </p:sp>
    </p:spTree>
    <p:extLst>
      <p:ext uri="{BB962C8B-B14F-4D97-AF65-F5344CB8AC3E}">
        <p14:creationId xmlns:p14="http://schemas.microsoft.com/office/powerpoint/2010/main" val="32920400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9BC0984-BDC2-4AB0-88F2-38F75B9E1143}" type="slidenum">
              <a:rPr lang="en-US" smtClean="0"/>
              <a:t>12</a:t>
            </a:fld>
            <a:endParaRPr lang="en-US" dirty="0"/>
          </a:p>
        </p:txBody>
      </p:sp>
    </p:spTree>
    <p:extLst>
      <p:ext uri="{BB962C8B-B14F-4D97-AF65-F5344CB8AC3E}">
        <p14:creationId xmlns:p14="http://schemas.microsoft.com/office/powerpoint/2010/main" val="11745727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9BC0984-BDC2-4AB0-88F2-38F75B9E1143}" type="slidenum">
              <a:rPr lang="en-US" smtClean="0"/>
              <a:t>13</a:t>
            </a:fld>
            <a:endParaRPr lang="en-US" dirty="0"/>
          </a:p>
        </p:txBody>
      </p:sp>
    </p:spTree>
    <p:extLst>
      <p:ext uri="{BB962C8B-B14F-4D97-AF65-F5344CB8AC3E}">
        <p14:creationId xmlns:p14="http://schemas.microsoft.com/office/powerpoint/2010/main" val="6691059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9BC0984-BDC2-4AB0-88F2-38F75B9E1143}" type="slidenum">
              <a:rPr lang="en-US" smtClean="0"/>
              <a:t>14</a:t>
            </a:fld>
            <a:endParaRPr lang="en-US" dirty="0"/>
          </a:p>
        </p:txBody>
      </p:sp>
    </p:spTree>
    <p:extLst>
      <p:ext uri="{BB962C8B-B14F-4D97-AF65-F5344CB8AC3E}">
        <p14:creationId xmlns:p14="http://schemas.microsoft.com/office/powerpoint/2010/main" val="33140111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9BC0984-BDC2-4AB0-88F2-38F75B9E1143}" type="slidenum">
              <a:rPr lang="en-US" smtClean="0"/>
              <a:t>15</a:t>
            </a:fld>
            <a:endParaRPr lang="en-US"/>
          </a:p>
        </p:txBody>
      </p:sp>
    </p:spTree>
    <p:extLst>
      <p:ext uri="{BB962C8B-B14F-4D97-AF65-F5344CB8AC3E}">
        <p14:creationId xmlns:p14="http://schemas.microsoft.com/office/powerpoint/2010/main" val="15365365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9BC0984-BDC2-4AB0-88F2-38F75B9E1143}" type="slidenum">
              <a:rPr lang="en-US" smtClean="0"/>
              <a:t>16</a:t>
            </a:fld>
            <a:endParaRPr lang="en-US"/>
          </a:p>
        </p:txBody>
      </p:sp>
    </p:spTree>
    <p:extLst>
      <p:ext uri="{BB962C8B-B14F-4D97-AF65-F5344CB8AC3E}">
        <p14:creationId xmlns:p14="http://schemas.microsoft.com/office/powerpoint/2010/main" val="21913478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9BC0984-BDC2-4AB0-88F2-38F75B9E1143}" type="slidenum">
              <a:rPr lang="en-US" smtClean="0"/>
              <a:t>17</a:t>
            </a:fld>
            <a:endParaRPr lang="en-US"/>
          </a:p>
        </p:txBody>
      </p:sp>
    </p:spTree>
    <p:extLst>
      <p:ext uri="{BB962C8B-B14F-4D97-AF65-F5344CB8AC3E}">
        <p14:creationId xmlns:p14="http://schemas.microsoft.com/office/powerpoint/2010/main" val="13291993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9BC0984-BDC2-4AB0-88F2-38F75B9E1143}" type="slidenum">
              <a:rPr lang="en-US" smtClean="0"/>
              <a:t>18</a:t>
            </a:fld>
            <a:endParaRPr lang="en-US"/>
          </a:p>
        </p:txBody>
      </p:sp>
    </p:spTree>
    <p:extLst>
      <p:ext uri="{BB962C8B-B14F-4D97-AF65-F5344CB8AC3E}">
        <p14:creationId xmlns:p14="http://schemas.microsoft.com/office/powerpoint/2010/main" val="32602961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9BC0984-BDC2-4AB0-88F2-38F75B9E1143}" type="slidenum">
              <a:rPr lang="en-US" smtClean="0"/>
              <a:t>19</a:t>
            </a:fld>
            <a:endParaRPr lang="en-US"/>
          </a:p>
        </p:txBody>
      </p:sp>
    </p:spTree>
    <p:extLst>
      <p:ext uri="{BB962C8B-B14F-4D97-AF65-F5344CB8AC3E}">
        <p14:creationId xmlns:p14="http://schemas.microsoft.com/office/powerpoint/2010/main" val="26893491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9BC0984-BDC2-4AB0-88F2-38F75B9E1143}" type="slidenum">
              <a:rPr lang="en-US" smtClean="0"/>
              <a:t>2</a:t>
            </a:fld>
            <a:endParaRPr lang="en-US" dirty="0"/>
          </a:p>
        </p:txBody>
      </p:sp>
    </p:spTree>
    <p:extLst>
      <p:ext uri="{BB962C8B-B14F-4D97-AF65-F5344CB8AC3E}">
        <p14:creationId xmlns:p14="http://schemas.microsoft.com/office/powerpoint/2010/main" val="121749873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3B36274-F2B9-4C45-BBB4-0EDF4CD651A7}" type="slidenum">
              <a:rPr kumimoji="0" lang="en-US" sz="1200" b="0" i="0" u="none" strike="noStrike" kern="1200" cap="none" spc="0" normalizeH="0" baseline="0" noProof="0" smtClean="0">
                <a:ln>
                  <a:noFill/>
                </a:ln>
                <a:solidFill>
                  <a:prstClr val="black"/>
                </a:solidFill>
                <a:effectLst/>
                <a:uLnTx/>
                <a:uFillTx/>
                <a:latin typeface="Palatino Linotype"/>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Palatino Linotype"/>
              <a:ea typeface="+mn-ea"/>
              <a:cs typeface="+mn-cs"/>
            </a:endParaRPr>
          </a:p>
        </p:txBody>
      </p:sp>
    </p:spTree>
    <p:extLst>
      <p:ext uri="{BB962C8B-B14F-4D97-AF65-F5344CB8AC3E}">
        <p14:creationId xmlns:p14="http://schemas.microsoft.com/office/powerpoint/2010/main" val="355856703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9BC0984-BDC2-4AB0-88F2-38F75B9E1143}" type="slidenum">
              <a:rPr lang="en-US" smtClean="0"/>
              <a:t>21</a:t>
            </a:fld>
            <a:endParaRPr lang="en-US"/>
          </a:p>
        </p:txBody>
      </p:sp>
    </p:spTree>
    <p:extLst>
      <p:ext uri="{BB962C8B-B14F-4D97-AF65-F5344CB8AC3E}">
        <p14:creationId xmlns:p14="http://schemas.microsoft.com/office/powerpoint/2010/main" val="289590040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9BC0984-BDC2-4AB0-88F2-38F75B9E1143}" type="slidenum">
              <a:rPr lang="en-US" smtClean="0"/>
              <a:t>22</a:t>
            </a:fld>
            <a:endParaRPr lang="en-US"/>
          </a:p>
        </p:txBody>
      </p:sp>
    </p:spTree>
    <p:extLst>
      <p:ext uri="{BB962C8B-B14F-4D97-AF65-F5344CB8AC3E}">
        <p14:creationId xmlns:p14="http://schemas.microsoft.com/office/powerpoint/2010/main" val="237909751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9BC0984-BDC2-4AB0-88F2-38F75B9E1143}" type="slidenum">
              <a:rPr lang="en-US" smtClean="0"/>
              <a:t>23</a:t>
            </a:fld>
            <a:endParaRPr lang="en-US"/>
          </a:p>
        </p:txBody>
      </p:sp>
    </p:spTree>
    <p:extLst>
      <p:ext uri="{BB962C8B-B14F-4D97-AF65-F5344CB8AC3E}">
        <p14:creationId xmlns:p14="http://schemas.microsoft.com/office/powerpoint/2010/main" val="299507315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9BC0984-BDC2-4AB0-88F2-38F75B9E1143}" type="slidenum">
              <a:rPr lang="en-US" smtClean="0"/>
              <a:t>24</a:t>
            </a:fld>
            <a:endParaRPr lang="en-US"/>
          </a:p>
        </p:txBody>
      </p:sp>
    </p:spTree>
    <p:extLst>
      <p:ext uri="{BB962C8B-B14F-4D97-AF65-F5344CB8AC3E}">
        <p14:creationId xmlns:p14="http://schemas.microsoft.com/office/powerpoint/2010/main" val="417909377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9BC0984-BDC2-4AB0-88F2-38F75B9E1143}" type="slidenum">
              <a:rPr lang="en-US" smtClean="0"/>
              <a:t>25</a:t>
            </a:fld>
            <a:endParaRPr lang="en-US"/>
          </a:p>
        </p:txBody>
      </p:sp>
    </p:spTree>
    <p:extLst>
      <p:ext uri="{BB962C8B-B14F-4D97-AF65-F5344CB8AC3E}">
        <p14:creationId xmlns:p14="http://schemas.microsoft.com/office/powerpoint/2010/main" val="381090293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9BC0984-BDC2-4AB0-88F2-38F75B9E1143}" type="slidenum">
              <a:rPr lang="en-US" smtClean="0"/>
              <a:t>26</a:t>
            </a:fld>
            <a:endParaRPr lang="en-US"/>
          </a:p>
        </p:txBody>
      </p:sp>
    </p:spTree>
    <p:extLst>
      <p:ext uri="{BB962C8B-B14F-4D97-AF65-F5344CB8AC3E}">
        <p14:creationId xmlns:p14="http://schemas.microsoft.com/office/powerpoint/2010/main" val="343733057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9BC0984-BDC2-4AB0-88F2-38F75B9E1143}" type="slidenum">
              <a:rPr lang="en-US" smtClean="0"/>
              <a:t>27</a:t>
            </a:fld>
            <a:endParaRPr lang="en-US"/>
          </a:p>
        </p:txBody>
      </p:sp>
    </p:spTree>
    <p:extLst>
      <p:ext uri="{BB962C8B-B14F-4D97-AF65-F5344CB8AC3E}">
        <p14:creationId xmlns:p14="http://schemas.microsoft.com/office/powerpoint/2010/main" val="170304637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9BC0984-BDC2-4AB0-88F2-38F75B9E1143}" type="slidenum">
              <a:rPr lang="en-US" smtClean="0"/>
              <a:t>29</a:t>
            </a:fld>
            <a:endParaRPr lang="en-US" dirty="0"/>
          </a:p>
        </p:txBody>
      </p:sp>
    </p:spTree>
    <p:extLst>
      <p:ext uri="{BB962C8B-B14F-4D97-AF65-F5344CB8AC3E}">
        <p14:creationId xmlns:p14="http://schemas.microsoft.com/office/powerpoint/2010/main" val="347327167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9BC0984-BDC2-4AB0-88F2-38F75B9E1143}" type="slidenum">
              <a:rPr lang="en-US" smtClean="0"/>
              <a:t>30</a:t>
            </a:fld>
            <a:endParaRPr lang="en-US"/>
          </a:p>
        </p:txBody>
      </p:sp>
    </p:spTree>
    <p:extLst>
      <p:ext uri="{BB962C8B-B14F-4D97-AF65-F5344CB8AC3E}">
        <p14:creationId xmlns:p14="http://schemas.microsoft.com/office/powerpoint/2010/main" val="32674077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9BC0984-BDC2-4AB0-88F2-38F75B9E1143}" type="slidenum">
              <a:rPr lang="en-US" smtClean="0"/>
              <a:t>3</a:t>
            </a:fld>
            <a:endParaRPr lang="en-US" dirty="0"/>
          </a:p>
        </p:txBody>
      </p:sp>
    </p:spTree>
    <p:extLst>
      <p:ext uri="{BB962C8B-B14F-4D97-AF65-F5344CB8AC3E}">
        <p14:creationId xmlns:p14="http://schemas.microsoft.com/office/powerpoint/2010/main" val="400512257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9BC0984-BDC2-4AB0-88F2-38F75B9E1143}" type="slidenum">
              <a:rPr lang="en-US" smtClean="0"/>
              <a:t>31</a:t>
            </a:fld>
            <a:endParaRPr lang="en-US" dirty="0"/>
          </a:p>
        </p:txBody>
      </p:sp>
    </p:spTree>
    <p:extLst>
      <p:ext uri="{BB962C8B-B14F-4D97-AF65-F5344CB8AC3E}">
        <p14:creationId xmlns:p14="http://schemas.microsoft.com/office/powerpoint/2010/main" val="418386137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9BC0984-BDC2-4AB0-88F2-38F75B9E1143}" type="slidenum">
              <a:rPr lang="en-US" smtClean="0"/>
              <a:t>32</a:t>
            </a:fld>
            <a:endParaRPr lang="en-US" dirty="0"/>
          </a:p>
        </p:txBody>
      </p:sp>
    </p:spTree>
    <p:extLst>
      <p:ext uri="{BB962C8B-B14F-4D97-AF65-F5344CB8AC3E}">
        <p14:creationId xmlns:p14="http://schemas.microsoft.com/office/powerpoint/2010/main" val="197438550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9BC0984-BDC2-4AB0-88F2-38F75B9E1143}" type="slidenum">
              <a:rPr lang="en-US" smtClean="0"/>
              <a:t>33</a:t>
            </a:fld>
            <a:endParaRPr lang="en-US" dirty="0"/>
          </a:p>
        </p:txBody>
      </p:sp>
    </p:spTree>
    <p:extLst>
      <p:ext uri="{BB962C8B-B14F-4D97-AF65-F5344CB8AC3E}">
        <p14:creationId xmlns:p14="http://schemas.microsoft.com/office/powerpoint/2010/main" val="347327167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9BC0984-BDC2-4AB0-88F2-38F75B9E1143}" type="slidenum">
              <a:rPr lang="en-US" smtClean="0"/>
              <a:t>34</a:t>
            </a:fld>
            <a:endParaRPr lang="en-US" dirty="0"/>
          </a:p>
        </p:txBody>
      </p:sp>
    </p:spTree>
    <p:extLst>
      <p:ext uri="{BB962C8B-B14F-4D97-AF65-F5344CB8AC3E}">
        <p14:creationId xmlns:p14="http://schemas.microsoft.com/office/powerpoint/2010/main" val="404262555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9BC0984-BDC2-4AB0-88F2-38F75B9E1143}" type="slidenum">
              <a:rPr lang="en-US" smtClean="0"/>
              <a:t>35</a:t>
            </a:fld>
            <a:endParaRPr lang="en-US"/>
          </a:p>
        </p:txBody>
      </p:sp>
    </p:spTree>
    <p:extLst>
      <p:ext uri="{BB962C8B-B14F-4D97-AF65-F5344CB8AC3E}">
        <p14:creationId xmlns:p14="http://schemas.microsoft.com/office/powerpoint/2010/main" val="188938389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9BC0984-BDC2-4AB0-88F2-38F75B9E1143}" type="slidenum">
              <a:rPr lang="en-US" smtClean="0"/>
              <a:t>36</a:t>
            </a:fld>
            <a:endParaRPr lang="en-US"/>
          </a:p>
        </p:txBody>
      </p:sp>
    </p:spTree>
    <p:extLst>
      <p:ext uri="{BB962C8B-B14F-4D97-AF65-F5344CB8AC3E}">
        <p14:creationId xmlns:p14="http://schemas.microsoft.com/office/powerpoint/2010/main" val="9147015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9BC0984-BDC2-4AB0-88F2-38F75B9E1143}" type="slidenum">
              <a:rPr lang="en-US" smtClean="0"/>
              <a:t>37</a:t>
            </a:fld>
            <a:endParaRPr lang="en-US"/>
          </a:p>
        </p:txBody>
      </p:sp>
    </p:spTree>
    <p:extLst>
      <p:ext uri="{BB962C8B-B14F-4D97-AF65-F5344CB8AC3E}">
        <p14:creationId xmlns:p14="http://schemas.microsoft.com/office/powerpoint/2010/main" val="7934379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9BC0984-BDC2-4AB0-88F2-38F75B9E1143}" type="slidenum">
              <a:rPr lang="en-US" smtClean="0"/>
              <a:t>38</a:t>
            </a:fld>
            <a:endParaRPr lang="en-US"/>
          </a:p>
        </p:txBody>
      </p:sp>
    </p:spTree>
    <p:extLst>
      <p:ext uri="{BB962C8B-B14F-4D97-AF65-F5344CB8AC3E}">
        <p14:creationId xmlns:p14="http://schemas.microsoft.com/office/powerpoint/2010/main" val="178181266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9BC0984-BDC2-4AB0-88F2-38F75B9E1143}" type="slidenum">
              <a:rPr lang="en-US" smtClean="0"/>
              <a:t>39</a:t>
            </a:fld>
            <a:endParaRPr lang="en-US"/>
          </a:p>
        </p:txBody>
      </p:sp>
    </p:spTree>
    <p:extLst>
      <p:ext uri="{BB962C8B-B14F-4D97-AF65-F5344CB8AC3E}">
        <p14:creationId xmlns:p14="http://schemas.microsoft.com/office/powerpoint/2010/main" val="357820130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9BC0984-BDC2-4AB0-88F2-38F75B9E1143}" type="slidenum">
              <a:rPr lang="en-US" smtClean="0"/>
              <a:t>40</a:t>
            </a:fld>
            <a:endParaRPr lang="en-US"/>
          </a:p>
        </p:txBody>
      </p:sp>
    </p:spTree>
    <p:extLst>
      <p:ext uri="{BB962C8B-B14F-4D97-AF65-F5344CB8AC3E}">
        <p14:creationId xmlns:p14="http://schemas.microsoft.com/office/powerpoint/2010/main" val="34893359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9BC0984-BDC2-4AB0-88F2-38F75B9E1143}" type="slidenum">
              <a:rPr lang="en-US" smtClean="0"/>
              <a:t>4</a:t>
            </a:fld>
            <a:endParaRPr lang="en-US" dirty="0"/>
          </a:p>
        </p:txBody>
      </p:sp>
    </p:spTree>
    <p:extLst>
      <p:ext uri="{BB962C8B-B14F-4D97-AF65-F5344CB8AC3E}">
        <p14:creationId xmlns:p14="http://schemas.microsoft.com/office/powerpoint/2010/main" val="38579127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9BC0984-BDC2-4AB0-88F2-38F75B9E1143}" type="slidenum">
              <a:rPr lang="en-US" smtClean="0"/>
              <a:t>41</a:t>
            </a:fld>
            <a:endParaRPr lang="en-US"/>
          </a:p>
        </p:txBody>
      </p:sp>
    </p:spTree>
    <p:extLst>
      <p:ext uri="{BB962C8B-B14F-4D97-AF65-F5344CB8AC3E}">
        <p14:creationId xmlns:p14="http://schemas.microsoft.com/office/powerpoint/2010/main" val="262403812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9BC0984-BDC2-4AB0-88F2-38F75B9E1143}" type="slidenum">
              <a:rPr lang="en-US" smtClean="0"/>
              <a:t>42</a:t>
            </a:fld>
            <a:endParaRPr lang="en-US"/>
          </a:p>
        </p:txBody>
      </p:sp>
    </p:spTree>
    <p:extLst>
      <p:ext uri="{BB962C8B-B14F-4D97-AF65-F5344CB8AC3E}">
        <p14:creationId xmlns:p14="http://schemas.microsoft.com/office/powerpoint/2010/main" val="217206461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9BC0984-BDC2-4AB0-88F2-38F75B9E1143}" type="slidenum">
              <a:rPr lang="en-US" smtClean="0"/>
              <a:t>43</a:t>
            </a:fld>
            <a:endParaRPr lang="en-US"/>
          </a:p>
        </p:txBody>
      </p:sp>
    </p:spTree>
    <p:extLst>
      <p:ext uri="{BB962C8B-B14F-4D97-AF65-F5344CB8AC3E}">
        <p14:creationId xmlns:p14="http://schemas.microsoft.com/office/powerpoint/2010/main" val="74724092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9BC0984-BDC2-4AB0-88F2-38F75B9E1143}" type="slidenum">
              <a:rPr lang="en-US" smtClean="0"/>
              <a:t>44</a:t>
            </a:fld>
            <a:endParaRPr lang="en-US"/>
          </a:p>
        </p:txBody>
      </p:sp>
    </p:spTree>
    <p:extLst>
      <p:ext uri="{BB962C8B-B14F-4D97-AF65-F5344CB8AC3E}">
        <p14:creationId xmlns:p14="http://schemas.microsoft.com/office/powerpoint/2010/main" val="18435600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9BC0984-BDC2-4AB0-88F2-38F75B9E1143}" type="slidenum">
              <a:rPr lang="en-US" smtClean="0"/>
              <a:t>45</a:t>
            </a:fld>
            <a:endParaRPr lang="en-US"/>
          </a:p>
        </p:txBody>
      </p:sp>
    </p:spTree>
    <p:extLst>
      <p:ext uri="{BB962C8B-B14F-4D97-AF65-F5344CB8AC3E}">
        <p14:creationId xmlns:p14="http://schemas.microsoft.com/office/powerpoint/2010/main" val="295148834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9BC0984-BDC2-4AB0-88F2-38F75B9E1143}" type="slidenum">
              <a:rPr lang="en-US" smtClean="0"/>
              <a:t>46</a:t>
            </a:fld>
            <a:endParaRPr lang="en-US"/>
          </a:p>
        </p:txBody>
      </p:sp>
    </p:spTree>
    <p:extLst>
      <p:ext uri="{BB962C8B-B14F-4D97-AF65-F5344CB8AC3E}">
        <p14:creationId xmlns:p14="http://schemas.microsoft.com/office/powerpoint/2010/main" val="257167617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9BC0984-BDC2-4AB0-88F2-38F75B9E1143}" type="slidenum">
              <a:rPr lang="en-US" smtClean="0"/>
              <a:t>47</a:t>
            </a:fld>
            <a:endParaRPr lang="en-US"/>
          </a:p>
        </p:txBody>
      </p:sp>
    </p:spTree>
    <p:extLst>
      <p:ext uri="{BB962C8B-B14F-4D97-AF65-F5344CB8AC3E}">
        <p14:creationId xmlns:p14="http://schemas.microsoft.com/office/powerpoint/2010/main" val="415535111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9BC0984-BDC2-4AB0-88F2-38F75B9E1143}" type="slidenum">
              <a:rPr lang="en-US" smtClean="0"/>
              <a:t>48</a:t>
            </a:fld>
            <a:endParaRPr lang="en-US"/>
          </a:p>
        </p:txBody>
      </p:sp>
    </p:spTree>
    <p:extLst>
      <p:ext uri="{BB962C8B-B14F-4D97-AF65-F5344CB8AC3E}">
        <p14:creationId xmlns:p14="http://schemas.microsoft.com/office/powerpoint/2010/main" val="275393193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9BC0984-BDC2-4AB0-88F2-38F75B9E1143}" type="slidenum">
              <a:rPr lang="en-US" smtClean="0"/>
              <a:t>49</a:t>
            </a:fld>
            <a:endParaRPr lang="en-US"/>
          </a:p>
        </p:txBody>
      </p:sp>
    </p:spTree>
    <p:extLst>
      <p:ext uri="{BB962C8B-B14F-4D97-AF65-F5344CB8AC3E}">
        <p14:creationId xmlns:p14="http://schemas.microsoft.com/office/powerpoint/2010/main" val="248543530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9BC0984-BDC2-4AB0-88F2-38F75B9E1143}" type="slidenum">
              <a:rPr lang="en-US" smtClean="0"/>
              <a:t>50</a:t>
            </a:fld>
            <a:endParaRPr lang="en-US"/>
          </a:p>
        </p:txBody>
      </p:sp>
    </p:spTree>
    <p:extLst>
      <p:ext uri="{BB962C8B-B14F-4D97-AF65-F5344CB8AC3E}">
        <p14:creationId xmlns:p14="http://schemas.microsoft.com/office/powerpoint/2010/main" val="39249188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9BC0984-BDC2-4AB0-88F2-38F75B9E1143}" type="slidenum">
              <a:rPr lang="en-US" smtClean="0"/>
              <a:t>5</a:t>
            </a:fld>
            <a:endParaRPr lang="en-US" dirty="0"/>
          </a:p>
        </p:txBody>
      </p:sp>
    </p:spTree>
    <p:extLst>
      <p:ext uri="{BB962C8B-B14F-4D97-AF65-F5344CB8AC3E}">
        <p14:creationId xmlns:p14="http://schemas.microsoft.com/office/powerpoint/2010/main" val="185639548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9BC0984-BDC2-4AB0-88F2-38F75B9E1143}" type="slidenum">
              <a:rPr lang="en-US" smtClean="0"/>
              <a:t>51</a:t>
            </a:fld>
            <a:endParaRPr lang="en-US"/>
          </a:p>
        </p:txBody>
      </p:sp>
    </p:spTree>
    <p:extLst>
      <p:ext uri="{BB962C8B-B14F-4D97-AF65-F5344CB8AC3E}">
        <p14:creationId xmlns:p14="http://schemas.microsoft.com/office/powerpoint/2010/main" val="79542737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9BC0984-BDC2-4AB0-88F2-38F75B9E1143}" type="slidenum">
              <a:rPr lang="en-US" smtClean="0"/>
              <a:t>52</a:t>
            </a:fld>
            <a:endParaRPr lang="en-US"/>
          </a:p>
        </p:txBody>
      </p:sp>
    </p:spTree>
    <p:extLst>
      <p:ext uri="{BB962C8B-B14F-4D97-AF65-F5344CB8AC3E}">
        <p14:creationId xmlns:p14="http://schemas.microsoft.com/office/powerpoint/2010/main" val="199233263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9BC0984-BDC2-4AB0-88F2-38F75B9E1143}" type="slidenum">
              <a:rPr lang="en-US" smtClean="0"/>
              <a:t>53</a:t>
            </a:fld>
            <a:endParaRPr lang="en-US"/>
          </a:p>
        </p:txBody>
      </p:sp>
    </p:spTree>
    <p:extLst>
      <p:ext uri="{BB962C8B-B14F-4D97-AF65-F5344CB8AC3E}">
        <p14:creationId xmlns:p14="http://schemas.microsoft.com/office/powerpoint/2010/main" val="204797953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9BC0984-BDC2-4AB0-88F2-38F75B9E1143}" type="slidenum">
              <a:rPr lang="en-US" smtClean="0"/>
              <a:t>54</a:t>
            </a:fld>
            <a:endParaRPr lang="en-US"/>
          </a:p>
        </p:txBody>
      </p:sp>
    </p:spTree>
    <p:extLst>
      <p:ext uri="{BB962C8B-B14F-4D97-AF65-F5344CB8AC3E}">
        <p14:creationId xmlns:p14="http://schemas.microsoft.com/office/powerpoint/2010/main" val="121035989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9BC0984-BDC2-4AB0-88F2-38F75B9E1143}" type="slidenum">
              <a:rPr lang="en-US" smtClean="0"/>
              <a:t>55</a:t>
            </a:fld>
            <a:endParaRPr lang="en-US"/>
          </a:p>
        </p:txBody>
      </p:sp>
    </p:spTree>
    <p:extLst>
      <p:ext uri="{BB962C8B-B14F-4D97-AF65-F5344CB8AC3E}">
        <p14:creationId xmlns:p14="http://schemas.microsoft.com/office/powerpoint/2010/main" val="70770261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9BC0984-BDC2-4AB0-88F2-38F75B9E1143}" type="slidenum">
              <a:rPr lang="en-US" smtClean="0"/>
              <a:t>56</a:t>
            </a:fld>
            <a:endParaRPr lang="en-US"/>
          </a:p>
        </p:txBody>
      </p:sp>
    </p:spTree>
    <p:extLst>
      <p:ext uri="{BB962C8B-B14F-4D97-AF65-F5344CB8AC3E}">
        <p14:creationId xmlns:p14="http://schemas.microsoft.com/office/powerpoint/2010/main" val="18237332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9BC0984-BDC2-4AB0-88F2-38F75B9E1143}" type="slidenum">
              <a:rPr lang="en-US" smtClean="0"/>
              <a:t>57</a:t>
            </a:fld>
            <a:endParaRPr lang="en-US"/>
          </a:p>
        </p:txBody>
      </p:sp>
    </p:spTree>
    <p:extLst>
      <p:ext uri="{BB962C8B-B14F-4D97-AF65-F5344CB8AC3E}">
        <p14:creationId xmlns:p14="http://schemas.microsoft.com/office/powerpoint/2010/main" val="328267036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9BC0984-BDC2-4AB0-88F2-38F75B9E1143}" type="slidenum">
              <a:rPr lang="en-US" smtClean="0"/>
              <a:t>58</a:t>
            </a:fld>
            <a:endParaRPr lang="en-US"/>
          </a:p>
        </p:txBody>
      </p:sp>
    </p:spTree>
    <p:extLst>
      <p:ext uri="{BB962C8B-B14F-4D97-AF65-F5344CB8AC3E}">
        <p14:creationId xmlns:p14="http://schemas.microsoft.com/office/powerpoint/2010/main" val="37971857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9BC0984-BDC2-4AB0-88F2-38F75B9E1143}" type="slidenum">
              <a:rPr lang="en-US" smtClean="0"/>
              <a:t>6</a:t>
            </a:fld>
            <a:endParaRPr lang="en-US" dirty="0"/>
          </a:p>
        </p:txBody>
      </p:sp>
    </p:spTree>
    <p:extLst>
      <p:ext uri="{BB962C8B-B14F-4D97-AF65-F5344CB8AC3E}">
        <p14:creationId xmlns:p14="http://schemas.microsoft.com/office/powerpoint/2010/main" val="20021938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9BC0984-BDC2-4AB0-88F2-38F75B9E1143}" type="slidenum">
              <a:rPr lang="en-US" smtClean="0"/>
              <a:t>7</a:t>
            </a:fld>
            <a:endParaRPr lang="en-US" dirty="0"/>
          </a:p>
        </p:txBody>
      </p:sp>
    </p:spTree>
    <p:extLst>
      <p:ext uri="{BB962C8B-B14F-4D97-AF65-F5344CB8AC3E}">
        <p14:creationId xmlns:p14="http://schemas.microsoft.com/office/powerpoint/2010/main" val="39607915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9BC0984-BDC2-4AB0-88F2-38F75B9E1143}" type="slidenum">
              <a:rPr lang="en-US" smtClean="0"/>
              <a:t>8</a:t>
            </a:fld>
            <a:endParaRPr lang="en-US" dirty="0"/>
          </a:p>
        </p:txBody>
      </p:sp>
    </p:spTree>
    <p:extLst>
      <p:ext uri="{BB962C8B-B14F-4D97-AF65-F5344CB8AC3E}">
        <p14:creationId xmlns:p14="http://schemas.microsoft.com/office/powerpoint/2010/main" val="5254728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9BC0984-BDC2-4AB0-88F2-38F75B9E1143}" type="slidenum">
              <a:rPr lang="en-US" smtClean="0"/>
              <a:t>9</a:t>
            </a:fld>
            <a:endParaRPr lang="en-US" dirty="0"/>
          </a:p>
        </p:txBody>
      </p:sp>
    </p:spTree>
    <p:extLst>
      <p:ext uri="{BB962C8B-B14F-4D97-AF65-F5344CB8AC3E}">
        <p14:creationId xmlns:p14="http://schemas.microsoft.com/office/powerpoint/2010/main" val="32391935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758364-95E3-421E-88EA-62A8558C182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7D72373-12C3-4FBB-897C-94EE7E02A12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EBDD544-4D93-4491-8CCE-CF1AF7CBDD92}"/>
              </a:ext>
            </a:extLst>
          </p:cNvPr>
          <p:cNvSpPr>
            <a:spLocks noGrp="1"/>
          </p:cNvSpPr>
          <p:nvPr>
            <p:ph type="dt" sz="half" idx="10"/>
          </p:nvPr>
        </p:nvSpPr>
        <p:spPr/>
        <p:txBody>
          <a:bodyPr/>
          <a:lstStyle/>
          <a:p>
            <a:fld id="{2CCCE43E-0F63-4742-93A9-6A6E8C64BD28}" type="datetimeFigureOut">
              <a:rPr lang="en-US" smtClean="0"/>
              <a:t>1/5/2023</a:t>
            </a:fld>
            <a:endParaRPr lang="en-US"/>
          </a:p>
        </p:txBody>
      </p:sp>
      <p:sp>
        <p:nvSpPr>
          <p:cNvPr id="5" name="Footer Placeholder 4">
            <a:extLst>
              <a:ext uri="{FF2B5EF4-FFF2-40B4-BE49-F238E27FC236}">
                <a16:creationId xmlns:a16="http://schemas.microsoft.com/office/drawing/2014/main" id="{7139B7BC-8067-4018-9AD6-5F4B03263F4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3700E2B-D7E9-4894-9B8A-075804AEE8AE}"/>
              </a:ext>
            </a:extLst>
          </p:cNvPr>
          <p:cNvSpPr>
            <a:spLocks noGrp="1"/>
          </p:cNvSpPr>
          <p:nvPr>
            <p:ph type="sldNum" sz="quarter" idx="12"/>
          </p:nvPr>
        </p:nvSpPr>
        <p:spPr/>
        <p:txBody>
          <a:bodyPr/>
          <a:lstStyle/>
          <a:p>
            <a:fld id="{AB4464F1-17CB-4866-A2F3-A51FA224418A}" type="slidenum">
              <a:rPr lang="en-US" smtClean="0"/>
              <a:t>‹#›</a:t>
            </a:fld>
            <a:endParaRPr lang="en-US"/>
          </a:p>
        </p:txBody>
      </p:sp>
    </p:spTree>
    <p:extLst>
      <p:ext uri="{BB962C8B-B14F-4D97-AF65-F5344CB8AC3E}">
        <p14:creationId xmlns:p14="http://schemas.microsoft.com/office/powerpoint/2010/main" val="26024333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225A58-E46D-4085-A9F6-98A8B8AE835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859A7AD-1DC0-4B5A-A739-6E2F923297FD}"/>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4B277E8-58E7-4B75-961F-5C0B958BF211}"/>
              </a:ext>
            </a:extLst>
          </p:cNvPr>
          <p:cNvSpPr>
            <a:spLocks noGrp="1"/>
          </p:cNvSpPr>
          <p:nvPr>
            <p:ph type="dt" sz="half" idx="10"/>
          </p:nvPr>
        </p:nvSpPr>
        <p:spPr/>
        <p:txBody>
          <a:bodyPr/>
          <a:lstStyle/>
          <a:p>
            <a:fld id="{2CCCE43E-0F63-4742-93A9-6A6E8C64BD28}" type="datetimeFigureOut">
              <a:rPr lang="en-US" smtClean="0"/>
              <a:t>1/5/2023</a:t>
            </a:fld>
            <a:endParaRPr lang="en-US"/>
          </a:p>
        </p:txBody>
      </p:sp>
      <p:sp>
        <p:nvSpPr>
          <p:cNvPr id="5" name="Footer Placeholder 4">
            <a:extLst>
              <a:ext uri="{FF2B5EF4-FFF2-40B4-BE49-F238E27FC236}">
                <a16:creationId xmlns:a16="http://schemas.microsoft.com/office/drawing/2014/main" id="{A995F62F-2FF9-4704-B68D-7919785AB49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0CAD22D-782C-445F-AD68-4EBBC84FBA0E}"/>
              </a:ext>
            </a:extLst>
          </p:cNvPr>
          <p:cNvSpPr>
            <a:spLocks noGrp="1"/>
          </p:cNvSpPr>
          <p:nvPr>
            <p:ph type="sldNum" sz="quarter" idx="12"/>
          </p:nvPr>
        </p:nvSpPr>
        <p:spPr/>
        <p:txBody>
          <a:bodyPr/>
          <a:lstStyle/>
          <a:p>
            <a:fld id="{AB4464F1-17CB-4866-A2F3-A51FA224418A}" type="slidenum">
              <a:rPr lang="en-US" smtClean="0"/>
              <a:t>‹#›</a:t>
            </a:fld>
            <a:endParaRPr lang="en-US"/>
          </a:p>
        </p:txBody>
      </p:sp>
    </p:spTree>
    <p:extLst>
      <p:ext uri="{BB962C8B-B14F-4D97-AF65-F5344CB8AC3E}">
        <p14:creationId xmlns:p14="http://schemas.microsoft.com/office/powerpoint/2010/main" val="27528791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2837A16-059B-4926-883A-40167174796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3AD2E1A-54B9-41AC-9756-C23FAF12C981}"/>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D70E936-CA70-48A8-B408-361FD2FE5935}"/>
              </a:ext>
            </a:extLst>
          </p:cNvPr>
          <p:cNvSpPr>
            <a:spLocks noGrp="1"/>
          </p:cNvSpPr>
          <p:nvPr>
            <p:ph type="dt" sz="half" idx="10"/>
          </p:nvPr>
        </p:nvSpPr>
        <p:spPr/>
        <p:txBody>
          <a:bodyPr/>
          <a:lstStyle/>
          <a:p>
            <a:fld id="{2CCCE43E-0F63-4742-93A9-6A6E8C64BD28}" type="datetimeFigureOut">
              <a:rPr lang="en-US" smtClean="0"/>
              <a:t>1/5/2023</a:t>
            </a:fld>
            <a:endParaRPr lang="en-US"/>
          </a:p>
        </p:txBody>
      </p:sp>
      <p:sp>
        <p:nvSpPr>
          <p:cNvPr id="5" name="Footer Placeholder 4">
            <a:extLst>
              <a:ext uri="{FF2B5EF4-FFF2-40B4-BE49-F238E27FC236}">
                <a16:creationId xmlns:a16="http://schemas.microsoft.com/office/drawing/2014/main" id="{DD5C3363-CAD7-4B33-99A0-90EAD7BCC71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FE62FAB-B79C-41F0-BEFF-07A148B44C6E}"/>
              </a:ext>
            </a:extLst>
          </p:cNvPr>
          <p:cNvSpPr>
            <a:spLocks noGrp="1"/>
          </p:cNvSpPr>
          <p:nvPr>
            <p:ph type="sldNum" sz="quarter" idx="12"/>
          </p:nvPr>
        </p:nvSpPr>
        <p:spPr/>
        <p:txBody>
          <a:bodyPr/>
          <a:lstStyle/>
          <a:p>
            <a:fld id="{AB4464F1-17CB-4866-A2F3-A51FA224418A}" type="slidenum">
              <a:rPr lang="en-US" smtClean="0"/>
              <a:t>‹#›</a:t>
            </a:fld>
            <a:endParaRPr lang="en-US"/>
          </a:p>
        </p:txBody>
      </p:sp>
    </p:spTree>
    <p:extLst>
      <p:ext uri="{BB962C8B-B14F-4D97-AF65-F5344CB8AC3E}">
        <p14:creationId xmlns:p14="http://schemas.microsoft.com/office/powerpoint/2010/main" val="14180261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4C03A2-3D5D-44D3-A662-CCF02A1C583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9FB1D76-3364-49C9-BA41-34D7D625DC91}"/>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9AD61D0-CA05-44C7-A76E-12FAD1761181}"/>
              </a:ext>
            </a:extLst>
          </p:cNvPr>
          <p:cNvSpPr>
            <a:spLocks noGrp="1"/>
          </p:cNvSpPr>
          <p:nvPr>
            <p:ph type="dt" sz="half" idx="10"/>
          </p:nvPr>
        </p:nvSpPr>
        <p:spPr/>
        <p:txBody>
          <a:bodyPr/>
          <a:lstStyle/>
          <a:p>
            <a:fld id="{2CCCE43E-0F63-4742-93A9-6A6E8C64BD28}" type="datetimeFigureOut">
              <a:rPr lang="en-US" smtClean="0"/>
              <a:t>1/5/2023</a:t>
            </a:fld>
            <a:endParaRPr lang="en-US"/>
          </a:p>
        </p:txBody>
      </p:sp>
      <p:sp>
        <p:nvSpPr>
          <p:cNvPr id="5" name="Footer Placeholder 4">
            <a:extLst>
              <a:ext uri="{FF2B5EF4-FFF2-40B4-BE49-F238E27FC236}">
                <a16:creationId xmlns:a16="http://schemas.microsoft.com/office/drawing/2014/main" id="{D197D165-E2A5-42A3-8DC8-FA35CA37A7A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674EB82-59C0-4802-B51F-DF44546BE767}"/>
              </a:ext>
            </a:extLst>
          </p:cNvPr>
          <p:cNvSpPr>
            <a:spLocks noGrp="1"/>
          </p:cNvSpPr>
          <p:nvPr>
            <p:ph type="sldNum" sz="quarter" idx="12"/>
          </p:nvPr>
        </p:nvSpPr>
        <p:spPr/>
        <p:txBody>
          <a:bodyPr/>
          <a:lstStyle/>
          <a:p>
            <a:fld id="{AB4464F1-17CB-4866-A2F3-A51FA224418A}" type="slidenum">
              <a:rPr lang="en-US" smtClean="0"/>
              <a:t>‹#›</a:t>
            </a:fld>
            <a:endParaRPr lang="en-US"/>
          </a:p>
        </p:txBody>
      </p:sp>
    </p:spTree>
    <p:extLst>
      <p:ext uri="{BB962C8B-B14F-4D97-AF65-F5344CB8AC3E}">
        <p14:creationId xmlns:p14="http://schemas.microsoft.com/office/powerpoint/2010/main" val="42517608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E0B088-2BBE-4CC6-B47E-9144861198A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999BBD7-25D8-4DB6-90E6-C26DAA4C32B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62E46F7D-75A1-4C42-B47A-E45C27AE3591}"/>
              </a:ext>
            </a:extLst>
          </p:cNvPr>
          <p:cNvSpPr>
            <a:spLocks noGrp="1"/>
          </p:cNvSpPr>
          <p:nvPr>
            <p:ph type="dt" sz="half" idx="10"/>
          </p:nvPr>
        </p:nvSpPr>
        <p:spPr/>
        <p:txBody>
          <a:bodyPr/>
          <a:lstStyle/>
          <a:p>
            <a:fld id="{2CCCE43E-0F63-4742-93A9-6A6E8C64BD28}" type="datetimeFigureOut">
              <a:rPr lang="en-US" smtClean="0"/>
              <a:t>1/5/2023</a:t>
            </a:fld>
            <a:endParaRPr lang="en-US"/>
          </a:p>
        </p:txBody>
      </p:sp>
      <p:sp>
        <p:nvSpPr>
          <p:cNvPr id="5" name="Footer Placeholder 4">
            <a:extLst>
              <a:ext uri="{FF2B5EF4-FFF2-40B4-BE49-F238E27FC236}">
                <a16:creationId xmlns:a16="http://schemas.microsoft.com/office/drawing/2014/main" id="{3582E100-9EFE-4916-8BE3-B9E29361D1F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8ACA6D8-6C35-4637-AFBB-D184BF419653}"/>
              </a:ext>
            </a:extLst>
          </p:cNvPr>
          <p:cNvSpPr>
            <a:spLocks noGrp="1"/>
          </p:cNvSpPr>
          <p:nvPr>
            <p:ph type="sldNum" sz="quarter" idx="12"/>
          </p:nvPr>
        </p:nvSpPr>
        <p:spPr/>
        <p:txBody>
          <a:bodyPr/>
          <a:lstStyle/>
          <a:p>
            <a:fld id="{AB4464F1-17CB-4866-A2F3-A51FA224418A}" type="slidenum">
              <a:rPr lang="en-US" smtClean="0"/>
              <a:t>‹#›</a:t>
            </a:fld>
            <a:endParaRPr lang="en-US"/>
          </a:p>
        </p:txBody>
      </p:sp>
    </p:spTree>
    <p:extLst>
      <p:ext uri="{BB962C8B-B14F-4D97-AF65-F5344CB8AC3E}">
        <p14:creationId xmlns:p14="http://schemas.microsoft.com/office/powerpoint/2010/main" val="7178791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F579F6-283D-4AD0-BD82-936AA89CCFC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43FDFDB-9229-4178-834C-68BC2BBB9775}"/>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9F7C402-77DC-4F39-92A6-DD81E7F11CC3}"/>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528808E-2AF8-49A4-8A89-9B2379987996}"/>
              </a:ext>
            </a:extLst>
          </p:cNvPr>
          <p:cNvSpPr>
            <a:spLocks noGrp="1"/>
          </p:cNvSpPr>
          <p:nvPr>
            <p:ph type="dt" sz="half" idx="10"/>
          </p:nvPr>
        </p:nvSpPr>
        <p:spPr/>
        <p:txBody>
          <a:bodyPr/>
          <a:lstStyle/>
          <a:p>
            <a:fld id="{2CCCE43E-0F63-4742-93A9-6A6E8C64BD28}" type="datetimeFigureOut">
              <a:rPr lang="en-US" smtClean="0"/>
              <a:t>1/5/2023</a:t>
            </a:fld>
            <a:endParaRPr lang="en-US"/>
          </a:p>
        </p:txBody>
      </p:sp>
      <p:sp>
        <p:nvSpPr>
          <p:cNvPr id="6" name="Footer Placeholder 5">
            <a:extLst>
              <a:ext uri="{FF2B5EF4-FFF2-40B4-BE49-F238E27FC236}">
                <a16:creationId xmlns:a16="http://schemas.microsoft.com/office/drawing/2014/main" id="{55A8B70C-05E0-4521-B5F4-96B07B064C0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527F8AC-060B-43DD-8CA4-AED45473F515}"/>
              </a:ext>
            </a:extLst>
          </p:cNvPr>
          <p:cNvSpPr>
            <a:spLocks noGrp="1"/>
          </p:cNvSpPr>
          <p:nvPr>
            <p:ph type="sldNum" sz="quarter" idx="12"/>
          </p:nvPr>
        </p:nvSpPr>
        <p:spPr/>
        <p:txBody>
          <a:bodyPr/>
          <a:lstStyle/>
          <a:p>
            <a:fld id="{AB4464F1-17CB-4866-A2F3-A51FA224418A}" type="slidenum">
              <a:rPr lang="en-US" smtClean="0"/>
              <a:t>‹#›</a:t>
            </a:fld>
            <a:endParaRPr lang="en-US"/>
          </a:p>
        </p:txBody>
      </p:sp>
    </p:spTree>
    <p:extLst>
      <p:ext uri="{BB962C8B-B14F-4D97-AF65-F5344CB8AC3E}">
        <p14:creationId xmlns:p14="http://schemas.microsoft.com/office/powerpoint/2010/main" val="20689889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1DC75C-9BEB-465E-B35B-8AA7FC71A22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05EF441-FC61-47F1-B488-DB001929C2C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745D4BC2-719A-4EE6-A0CC-F97CD6BF5373}"/>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407D04E-10A3-400E-AD83-3B0F77B00C1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0DC2BDDD-50E9-4558-BCF3-C34A34812310}"/>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497EBB3-94A3-428B-AA32-BC3643170C4E}"/>
              </a:ext>
            </a:extLst>
          </p:cNvPr>
          <p:cNvSpPr>
            <a:spLocks noGrp="1"/>
          </p:cNvSpPr>
          <p:nvPr>
            <p:ph type="dt" sz="half" idx="10"/>
          </p:nvPr>
        </p:nvSpPr>
        <p:spPr/>
        <p:txBody>
          <a:bodyPr/>
          <a:lstStyle/>
          <a:p>
            <a:fld id="{2CCCE43E-0F63-4742-93A9-6A6E8C64BD28}" type="datetimeFigureOut">
              <a:rPr lang="en-US" smtClean="0"/>
              <a:t>1/5/2023</a:t>
            </a:fld>
            <a:endParaRPr lang="en-US"/>
          </a:p>
        </p:txBody>
      </p:sp>
      <p:sp>
        <p:nvSpPr>
          <p:cNvPr id="8" name="Footer Placeholder 7">
            <a:extLst>
              <a:ext uri="{FF2B5EF4-FFF2-40B4-BE49-F238E27FC236}">
                <a16:creationId xmlns:a16="http://schemas.microsoft.com/office/drawing/2014/main" id="{5A34E298-BB69-400F-B092-A373AB04C4A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9CB7030-AAC0-4B7B-B3E1-3AB440E035E1}"/>
              </a:ext>
            </a:extLst>
          </p:cNvPr>
          <p:cNvSpPr>
            <a:spLocks noGrp="1"/>
          </p:cNvSpPr>
          <p:nvPr>
            <p:ph type="sldNum" sz="quarter" idx="12"/>
          </p:nvPr>
        </p:nvSpPr>
        <p:spPr/>
        <p:txBody>
          <a:bodyPr/>
          <a:lstStyle/>
          <a:p>
            <a:fld id="{AB4464F1-17CB-4866-A2F3-A51FA224418A}" type="slidenum">
              <a:rPr lang="en-US" smtClean="0"/>
              <a:t>‹#›</a:t>
            </a:fld>
            <a:endParaRPr lang="en-US"/>
          </a:p>
        </p:txBody>
      </p:sp>
    </p:spTree>
    <p:extLst>
      <p:ext uri="{BB962C8B-B14F-4D97-AF65-F5344CB8AC3E}">
        <p14:creationId xmlns:p14="http://schemas.microsoft.com/office/powerpoint/2010/main" val="5018741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7E661D-42C5-430E-9BFC-FD555074329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0F1E5BE-31AA-4D61-B78A-4EDB803D8CC6}"/>
              </a:ext>
            </a:extLst>
          </p:cNvPr>
          <p:cNvSpPr>
            <a:spLocks noGrp="1"/>
          </p:cNvSpPr>
          <p:nvPr>
            <p:ph type="dt" sz="half" idx="10"/>
          </p:nvPr>
        </p:nvSpPr>
        <p:spPr/>
        <p:txBody>
          <a:bodyPr/>
          <a:lstStyle/>
          <a:p>
            <a:fld id="{2CCCE43E-0F63-4742-93A9-6A6E8C64BD28}" type="datetimeFigureOut">
              <a:rPr lang="en-US" smtClean="0"/>
              <a:t>1/5/2023</a:t>
            </a:fld>
            <a:endParaRPr lang="en-US"/>
          </a:p>
        </p:txBody>
      </p:sp>
      <p:sp>
        <p:nvSpPr>
          <p:cNvPr id="4" name="Footer Placeholder 3">
            <a:extLst>
              <a:ext uri="{FF2B5EF4-FFF2-40B4-BE49-F238E27FC236}">
                <a16:creationId xmlns:a16="http://schemas.microsoft.com/office/drawing/2014/main" id="{A232F195-0862-4667-BFE6-644D4BC3DEA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2843B36-94ED-4F91-984C-63AC4FB7FF72}"/>
              </a:ext>
            </a:extLst>
          </p:cNvPr>
          <p:cNvSpPr>
            <a:spLocks noGrp="1"/>
          </p:cNvSpPr>
          <p:nvPr>
            <p:ph type="sldNum" sz="quarter" idx="12"/>
          </p:nvPr>
        </p:nvSpPr>
        <p:spPr/>
        <p:txBody>
          <a:bodyPr/>
          <a:lstStyle/>
          <a:p>
            <a:fld id="{AB4464F1-17CB-4866-A2F3-A51FA224418A}" type="slidenum">
              <a:rPr lang="en-US" smtClean="0"/>
              <a:t>‹#›</a:t>
            </a:fld>
            <a:endParaRPr lang="en-US"/>
          </a:p>
        </p:txBody>
      </p:sp>
    </p:spTree>
    <p:extLst>
      <p:ext uri="{BB962C8B-B14F-4D97-AF65-F5344CB8AC3E}">
        <p14:creationId xmlns:p14="http://schemas.microsoft.com/office/powerpoint/2010/main" val="4359221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F19D692-25DF-4106-9C79-0057C5ED9E51}"/>
              </a:ext>
            </a:extLst>
          </p:cNvPr>
          <p:cNvSpPr>
            <a:spLocks noGrp="1"/>
          </p:cNvSpPr>
          <p:nvPr>
            <p:ph type="dt" sz="half" idx="10"/>
          </p:nvPr>
        </p:nvSpPr>
        <p:spPr/>
        <p:txBody>
          <a:bodyPr/>
          <a:lstStyle/>
          <a:p>
            <a:fld id="{2CCCE43E-0F63-4742-93A9-6A6E8C64BD28}" type="datetimeFigureOut">
              <a:rPr lang="en-US" smtClean="0"/>
              <a:t>1/5/2023</a:t>
            </a:fld>
            <a:endParaRPr lang="en-US"/>
          </a:p>
        </p:txBody>
      </p:sp>
      <p:sp>
        <p:nvSpPr>
          <p:cNvPr id="3" name="Footer Placeholder 2">
            <a:extLst>
              <a:ext uri="{FF2B5EF4-FFF2-40B4-BE49-F238E27FC236}">
                <a16:creationId xmlns:a16="http://schemas.microsoft.com/office/drawing/2014/main" id="{3D8E2940-56F1-40DE-ABB6-8A699B46E4D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9270347-8BCD-4F28-AA42-2B756D620B6A}"/>
              </a:ext>
            </a:extLst>
          </p:cNvPr>
          <p:cNvSpPr>
            <a:spLocks noGrp="1"/>
          </p:cNvSpPr>
          <p:nvPr>
            <p:ph type="sldNum" sz="quarter" idx="12"/>
          </p:nvPr>
        </p:nvSpPr>
        <p:spPr/>
        <p:txBody>
          <a:bodyPr/>
          <a:lstStyle/>
          <a:p>
            <a:fld id="{AB4464F1-17CB-4866-A2F3-A51FA224418A}" type="slidenum">
              <a:rPr lang="en-US" smtClean="0"/>
              <a:t>‹#›</a:t>
            </a:fld>
            <a:endParaRPr lang="en-US"/>
          </a:p>
        </p:txBody>
      </p:sp>
    </p:spTree>
    <p:extLst>
      <p:ext uri="{BB962C8B-B14F-4D97-AF65-F5344CB8AC3E}">
        <p14:creationId xmlns:p14="http://schemas.microsoft.com/office/powerpoint/2010/main" val="21542005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1A2902-9AD3-4B7A-9132-F4AFB1A7431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D930528-0C52-4021-B9FB-62E4C83B97D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07ED28E-2731-43C2-9DFC-C356FF14508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467B02F-9C62-4777-A674-BE2056BB2CA3}"/>
              </a:ext>
            </a:extLst>
          </p:cNvPr>
          <p:cNvSpPr>
            <a:spLocks noGrp="1"/>
          </p:cNvSpPr>
          <p:nvPr>
            <p:ph type="dt" sz="half" idx="10"/>
          </p:nvPr>
        </p:nvSpPr>
        <p:spPr/>
        <p:txBody>
          <a:bodyPr/>
          <a:lstStyle/>
          <a:p>
            <a:fld id="{2CCCE43E-0F63-4742-93A9-6A6E8C64BD28}" type="datetimeFigureOut">
              <a:rPr lang="en-US" smtClean="0"/>
              <a:t>1/5/2023</a:t>
            </a:fld>
            <a:endParaRPr lang="en-US"/>
          </a:p>
        </p:txBody>
      </p:sp>
      <p:sp>
        <p:nvSpPr>
          <p:cNvPr id="6" name="Footer Placeholder 5">
            <a:extLst>
              <a:ext uri="{FF2B5EF4-FFF2-40B4-BE49-F238E27FC236}">
                <a16:creationId xmlns:a16="http://schemas.microsoft.com/office/drawing/2014/main" id="{01C52E3D-AA2D-42F1-8A25-A44D5A14348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33CA65D-802B-4E49-9B7C-FCB4E63A5540}"/>
              </a:ext>
            </a:extLst>
          </p:cNvPr>
          <p:cNvSpPr>
            <a:spLocks noGrp="1"/>
          </p:cNvSpPr>
          <p:nvPr>
            <p:ph type="sldNum" sz="quarter" idx="12"/>
          </p:nvPr>
        </p:nvSpPr>
        <p:spPr/>
        <p:txBody>
          <a:bodyPr/>
          <a:lstStyle/>
          <a:p>
            <a:fld id="{AB4464F1-17CB-4866-A2F3-A51FA224418A}" type="slidenum">
              <a:rPr lang="en-US" smtClean="0"/>
              <a:t>‹#›</a:t>
            </a:fld>
            <a:endParaRPr lang="en-US"/>
          </a:p>
        </p:txBody>
      </p:sp>
    </p:spTree>
    <p:extLst>
      <p:ext uri="{BB962C8B-B14F-4D97-AF65-F5344CB8AC3E}">
        <p14:creationId xmlns:p14="http://schemas.microsoft.com/office/powerpoint/2010/main" val="42015731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284E37-4F9C-4CEF-BE7D-E2475EBED41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26FDED5-9CEA-473D-AE8C-1FE14B2A590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D37D2A7-AA3D-43C5-8740-5DAFFD85B9F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EE988EB-C234-463B-8982-FFB4355BC719}"/>
              </a:ext>
            </a:extLst>
          </p:cNvPr>
          <p:cNvSpPr>
            <a:spLocks noGrp="1"/>
          </p:cNvSpPr>
          <p:nvPr>
            <p:ph type="dt" sz="half" idx="10"/>
          </p:nvPr>
        </p:nvSpPr>
        <p:spPr/>
        <p:txBody>
          <a:bodyPr/>
          <a:lstStyle/>
          <a:p>
            <a:fld id="{2CCCE43E-0F63-4742-93A9-6A6E8C64BD28}" type="datetimeFigureOut">
              <a:rPr lang="en-US" smtClean="0"/>
              <a:t>1/5/2023</a:t>
            </a:fld>
            <a:endParaRPr lang="en-US"/>
          </a:p>
        </p:txBody>
      </p:sp>
      <p:sp>
        <p:nvSpPr>
          <p:cNvPr id="6" name="Footer Placeholder 5">
            <a:extLst>
              <a:ext uri="{FF2B5EF4-FFF2-40B4-BE49-F238E27FC236}">
                <a16:creationId xmlns:a16="http://schemas.microsoft.com/office/drawing/2014/main" id="{76C03150-C2D9-4A42-A6BD-3AB27287969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F92263E-7258-4C70-BD4A-5DF102311DB5}"/>
              </a:ext>
            </a:extLst>
          </p:cNvPr>
          <p:cNvSpPr>
            <a:spLocks noGrp="1"/>
          </p:cNvSpPr>
          <p:nvPr>
            <p:ph type="sldNum" sz="quarter" idx="12"/>
          </p:nvPr>
        </p:nvSpPr>
        <p:spPr/>
        <p:txBody>
          <a:bodyPr/>
          <a:lstStyle/>
          <a:p>
            <a:fld id="{AB4464F1-17CB-4866-A2F3-A51FA224418A}" type="slidenum">
              <a:rPr lang="en-US" smtClean="0"/>
              <a:t>‹#›</a:t>
            </a:fld>
            <a:endParaRPr lang="en-US"/>
          </a:p>
        </p:txBody>
      </p:sp>
    </p:spTree>
    <p:extLst>
      <p:ext uri="{BB962C8B-B14F-4D97-AF65-F5344CB8AC3E}">
        <p14:creationId xmlns:p14="http://schemas.microsoft.com/office/powerpoint/2010/main" val="30888668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F9FD032-C8EF-41EE-9DAD-37670E6F117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486CD3D-6B43-4832-9AD2-2195167D04A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91C281B-9309-4CAB-B555-0D3DF63A3F0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CCE43E-0F63-4742-93A9-6A6E8C64BD28}" type="datetimeFigureOut">
              <a:rPr lang="en-US" smtClean="0"/>
              <a:t>1/5/2023</a:t>
            </a:fld>
            <a:endParaRPr lang="en-US"/>
          </a:p>
        </p:txBody>
      </p:sp>
      <p:sp>
        <p:nvSpPr>
          <p:cNvPr id="5" name="Footer Placeholder 4">
            <a:extLst>
              <a:ext uri="{FF2B5EF4-FFF2-40B4-BE49-F238E27FC236}">
                <a16:creationId xmlns:a16="http://schemas.microsoft.com/office/drawing/2014/main" id="{35059349-0DC3-4780-99C7-90377290858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EEA3309-5591-4412-87BC-AAA1D147D21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B4464F1-17CB-4866-A2F3-A51FA224418A}" type="slidenum">
              <a:rPr lang="en-US" smtClean="0"/>
              <a:t>‹#›</a:t>
            </a:fld>
            <a:endParaRPr lang="en-US"/>
          </a:p>
        </p:txBody>
      </p:sp>
    </p:spTree>
    <p:extLst>
      <p:ext uri="{BB962C8B-B14F-4D97-AF65-F5344CB8AC3E}">
        <p14:creationId xmlns:p14="http://schemas.microsoft.com/office/powerpoint/2010/main" val="28611245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5.png"/></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1.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4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6.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8.png"/></Relationships>
</file>

<file path=ppt/slides/_rels/slide4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C01E206-EE68-4261-9F2B-DD9A6921C6E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65808" y="5669280"/>
            <a:ext cx="1326192" cy="1188720"/>
          </a:xfrm>
          <a:prstGeom prst="rect">
            <a:avLst/>
          </a:prstGeom>
        </p:spPr>
      </p:pic>
      <p:sp>
        <p:nvSpPr>
          <p:cNvPr id="6" name="TextBox 5">
            <a:extLst>
              <a:ext uri="{FF2B5EF4-FFF2-40B4-BE49-F238E27FC236}">
                <a16:creationId xmlns:a16="http://schemas.microsoft.com/office/drawing/2014/main" id="{99BC857C-4905-4518-BE48-79E1596B730F}"/>
              </a:ext>
            </a:extLst>
          </p:cNvPr>
          <p:cNvSpPr txBox="1"/>
          <p:nvPr/>
        </p:nvSpPr>
        <p:spPr>
          <a:xfrm>
            <a:off x="1918467" y="5798589"/>
            <a:ext cx="8355066" cy="707886"/>
          </a:xfrm>
          <a:prstGeom prst="rect">
            <a:avLst/>
          </a:prstGeom>
          <a:noFill/>
          <a:ln w="28575">
            <a:noFill/>
          </a:ln>
        </p:spPr>
        <p:txBody>
          <a:bodyPr wrap="square" rtlCol="0">
            <a:spAutoFit/>
          </a:bodyPr>
          <a:lstStyle/>
          <a:p>
            <a:r>
              <a:rPr lang="en-US" sz="4000" b="1" dirty="0">
                <a:solidFill>
                  <a:schemeClr val="accent1">
                    <a:lumMod val="50000"/>
                  </a:schemeClr>
                </a:solidFill>
                <a:latin typeface="Palatino Linotype" panose="02040502050505030304" pitchFamily="18" charset="0"/>
              </a:rPr>
              <a:t>STEP BY STEP GUIDE TO HCBS</a:t>
            </a:r>
          </a:p>
        </p:txBody>
      </p:sp>
      <p:sp>
        <p:nvSpPr>
          <p:cNvPr id="9" name="Rectangle 8">
            <a:extLst>
              <a:ext uri="{FF2B5EF4-FFF2-40B4-BE49-F238E27FC236}">
                <a16:creationId xmlns:a16="http://schemas.microsoft.com/office/drawing/2014/main" id="{46F71737-DDD7-4D90-9FBA-D61CF2F31884}"/>
              </a:ext>
            </a:extLst>
          </p:cNvPr>
          <p:cNvSpPr/>
          <p:nvPr/>
        </p:nvSpPr>
        <p:spPr>
          <a:xfrm>
            <a:off x="618836" y="370541"/>
            <a:ext cx="10954328" cy="5188446"/>
          </a:xfrm>
          <a:prstGeom prst="rect">
            <a:avLst/>
          </a:prstGeom>
          <a:blipFill>
            <a:blip r:embed="rId4"/>
            <a:stretch>
              <a:fillRect/>
            </a:stretch>
          </a:blipFill>
          <a:ln w="63500" cmpd="tri">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382219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5DEB0B-F604-453F-A99A-3962B0C82D0F}"/>
              </a:ext>
            </a:extLst>
          </p:cNvPr>
          <p:cNvSpPr>
            <a:spLocks noGrp="1"/>
          </p:cNvSpPr>
          <p:nvPr>
            <p:ph type="title"/>
          </p:nvPr>
        </p:nvSpPr>
        <p:spPr>
          <a:xfrm>
            <a:off x="764309" y="346652"/>
            <a:ext cx="10515600" cy="1325563"/>
          </a:xfrm>
        </p:spPr>
        <p:txBody>
          <a:bodyPr/>
          <a:lstStyle/>
          <a:p>
            <a:pPr algn="ctr"/>
            <a:r>
              <a:rPr lang="en-US" b="1" dirty="0">
                <a:solidFill>
                  <a:schemeClr val="accent1">
                    <a:lumMod val="50000"/>
                  </a:schemeClr>
                </a:solidFill>
                <a:latin typeface="Palatino Linotype" panose="02040502050505030304" pitchFamily="18" charset="0"/>
              </a:rPr>
              <a:t>HCBS Setting Criteria</a:t>
            </a:r>
            <a:endParaRPr lang="en-US" b="1" dirty="0">
              <a:latin typeface="Palatino Linotype" panose="02040502050505030304" pitchFamily="18" charset="0"/>
            </a:endParaRPr>
          </a:p>
        </p:txBody>
      </p:sp>
      <p:sp>
        <p:nvSpPr>
          <p:cNvPr id="3" name="Content Placeholder 2">
            <a:extLst>
              <a:ext uri="{FF2B5EF4-FFF2-40B4-BE49-F238E27FC236}">
                <a16:creationId xmlns:a16="http://schemas.microsoft.com/office/drawing/2014/main" id="{B818F4E4-8A17-4BEA-806E-41155C967751}"/>
              </a:ext>
            </a:extLst>
          </p:cNvPr>
          <p:cNvSpPr>
            <a:spLocks noGrp="1"/>
          </p:cNvSpPr>
          <p:nvPr>
            <p:ph idx="1"/>
          </p:nvPr>
        </p:nvSpPr>
        <p:spPr>
          <a:xfrm>
            <a:off x="838200" y="1825625"/>
            <a:ext cx="10515600" cy="4351338"/>
          </a:xfrm>
        </p:spPr>
        <p:txBody>
          <a:bodyPr vert="horz" lIns="91440" tIns="45720" rIns="91440" bIns="45720" rtlCol="0" anchor="t">
            <a:normAutofit/>
          </a:bodyPr>
          <a:lstStyle/>
          <a:p>
            <a:pPr marL="0" indent="0">
              <a:buNone/>
            </a:pPr>
            <a:r>
              <a:rPr lang="en-US" dirty="0">
                <a:latin typeface="Palatino Linotype" panose="02040502050505030304" pitchFamily="18" charset="0"/>
              </a:rPr>
              <a:t>Supporting the Rights and Freedoms of individuals criteria </a:t>
            </a:r>
            <a:r>
              <a:rPr lang="en-US" sz="1800" dirty="0">
                <a:latin typeface="Palatino Linotype" panose="02040502050505030304" pitchFamily="18" charset="0"/>
              </a:rPr>
              <a:t>(cont.)</a:t>
            </a:r>
            <a:r>
              <a:rPr lang="en-US" dirty="0">
                <a:latin typeface="Palatino Linotype" panose="02040502050505030304" pitchFamily="18" charset="0"/>
              </a:rPr>
              <a:t>:</a:t>
            </a:r>
          </a:p>
          <a:p>
            <a:r>
              <a:rPr lang="en-US" dirty="0">
                <a:latin typeface="Palatino Linotype" panose="02040502050505030304" pitchFamily="18" charset="0"/>
              </a:rPr>
              <a:t>Provides opportunities to seek employment and work in competitive integrated settings, engage in community life, and control personal resources</a:t>
            </a:r>
          </a:p>
          <a:p>
            <a:r>
              <a:rPr lang="en-US" dirty="0">
                <a:latin typeface="Palatino Linotype" panose="02040502050505030304" pitchFamily="18" charset="0"/>
              </a:rPr>
              <a:t>Is selected by the individual from among setting options, including non-disability specific settings and an option for a private unit in a residential setting </a:t>
            </a:r>
          </a:p>
        </p:txBody>
      </p:sp>
      <p:pic>
        <p:nvPicPr>
          <p:cNvPr id="6" name="Picture 5">
            <a:extLst>
              <a:ext uri="{FF2B5EF4-FFF2-40B4-BE49-F238E27FC236}">
                <a16:creationId xmlns:a16="http://schemas.microsoft.com/office/drawing/2014/main" id="{433D4F5E-0F9B-4569-93CE-18A32FEB968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65808" y="5669280"/>
            <a:ext cx="1326192" cy="1188720"/>
          </a:xfrm>
          <a:prstGeom prst="rect">
            <a:avLst/>
          </a:prstGeom>
        </p:spPr>
      </p:pic>
    </p:spTree>
    <p:extLst>
      <p:ext uri="{BB962C8B-B14F-4D97-AF65-F5344CB8AC3E}">
        <p14:creationId xmlns:p14="http://schemas.microsoft.com/office/powerpoint/2010/main" val="21204560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5DEB0B-F604-453F-A99A-3962B0C82D0F}"/>
              </a:ext>
            </a:extLst>
          </p:cNvPr>
          <p:cNvSpPr>
            <a:spLocks noGrp="1"/>
          </p:cNvSpPr>
          <p:nvPr>
            <p:ph type="title"/>
          </p:nvPr>
        </p:nvSpPr>
        <p:spPr/>
        <p:txBody>
          <a:bodyPr/>
          <a:lstStyle/>
          <a:p>
            <a:pPr algn="ctr"/>
            <a:r>
              <a:rPr lang="en-US" b="1" dirty="0">
                <a:solidFill>
                  <a:schemeClr val="accent1">
                    <a:lumMod val="50000"/>
                  </a:schemeClr>
                </a:solidFill>
                <a:latin typeface="Palatino Linotype" panose="02040502050505030304" pitchFamily="18" charset="0"/>
              </a:rPr>
              <a:t>HCBS Setting Criteria</a:t>
            </a:r>
            <a:endParaRPr lang="en-US" b="1" dirty="0">
              <a:latin typeface="Palatino Linotype" panose="02040502050505030304" pitchFamily="18" charset="0"/>
            </a:endParaRPr>
          </a:p>
        </p:txBody>
      </p:sp>
      <p:sp>
        <p:nvSpPr>
          <p:cNvPr id="3" name="Content Placeholder 2">
            <a:extLst>
              <a:ext uri="{FF2B5EF4-FFF2-40B4-BE49-F238E27FC236}">
                <a16:creationId xmlns:a16="http://schemas.microsoft.com/office/drawing/2014/main" id="{B818F4E4-8A17-4BEA-806E-41155C967751}"/>
              </a:ext>
            </a:extLst>
          </p:cNvPr>
          <p:cNvSpPr>
            <a:spLocks noGrp="1"/>
          </p:cNvSpPr>
          <p:nvPr>
            <p:ph idx="1"/>
          </p:nvPr>
        </p:nvSpPr>
        <p:spPr>
          <a:xfrm>
            <a:off x="838200" y="1825625"/>
            <a:ext cx="10515600" cy="4351338"/>
          </a:xfrm>
        </p:spPr>
        <p:txBody>
          <a:bodyPr vert="horz" lIns="91440" tIns="45720" rIns="91440" bIns="45720" rtlCol="0" anchor="t">
            <a:normAutofit/>
          </a:bodyPr>
          <a:lstStyle/>
          <a:p>
            <a:pPr marL="0" indent="0">
              <a:buNone/>
            </a:pPr>
            <a:r>
              <a:rPr lang="en-US" dirty="0">
                <a:latin typeface="Palatino Linotype" panose="02040502050505030304" pitchFamily="18" charset="0"/>
              </a:rPr>
              <a:t>Supporting the Rights and Freedoms of individuals criteria </a:t>
            </a:r>
            <a:r>
              <a:rPr lang="en-US" sz="1800" dirty="0">
                <a:latin typeface="Palatino Linotype" panose="02040502050505030304" pitchFamily="18" charset="0"/>
              </a:rPr>
              <a:t>(cont.)</a:t>
            </a:r>
            <a:r>
              <a:rPr lang="en-US" dirty="0">
                <a:latin typeface="Palatino Linotype" panose="02040502050505030304" pitchFamily="18" charset="0"/>
              </a:rPr>
              <a:t>:</a:t>
            </a:r>
          </a:p>
          <a:p>
            <a:r>
              <a:rPr lang="en-US" dirty="0">
                <a:latin typeface="Palatino Linotype" panose="02040502050505030304" pitchFamily="18" charset="0"/>
              </a:rPr>
              <a:t>Ensures an individual’s rights of privacy, dignity, respect, and freedom from coercion and restraint </a:t>
            </a:r>
          </a:p>
          <a:p>
            <a:r>
              <a:rPr lang="en-US" dirty="0">
                <a:latin typeface="Palatino Linotype" panose="02040502050505030304" pitchFamily="18" charset="0"/>
              </a:rPr>
              <a:t>Optimizes individual initiative, autonomy, and independence in making life choices </a:t>
            </a:r>
          </a:p>
        </p:txBody>
      </p:sp>
      <p:pic>
        <p:nvPicPr>
          <p:cNvPr id="5" name="Picture 4">
            <a:extLst>
              <a:ext uri="{FF2B5EF4-FFF2-40B4-BE49-F238E27FC236}">
                <a16:creationId xmlns:a16="http://schemas.microsoft.com/office/drawing/2014/main" id="{2362C7F0-B7E7-4A15-91EA-1009DA159E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65808" y="5669280"/>
            <a:ext cx="1326192" cy="1188720"/>
          </a:xfrm>
          <a:prstGeom prst="rect">
            <a:avLst/>
          </a:prstGeom>
        </p:spPr>
      </p:pic>
    </p:spTree>
    <p:extLst>
      <p:ext uri="{BB962C8B-B14F-4D97-AF65-F5344CB8AC3E}">
        <p14:creationId xmlns:p14="http://schemas.microsoft.com/office/powerpoint/2010/main" val="41442116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5DEB0B-F604-453F-A99A-3962B0C82D0F}"/>
              </a:ext>
            </a:extLst>
          </p:cNvPr>
          <p:cNvSpPr>
            <a:spLocks noGrp="1"/>
          </p:cNvSpPr>
          <p:nvPr>
            <p:ph type="title"/>
          </p:nvPr>
        </p:nvSpPr>
        <p:spPr/>
        <p:txBody>
          <a:bodyPr/>
          <a:lstStyle/>
          <a:p>
            <a:pPr algn="ctr"/>
            <a:r>
              <a:rPr lang="en-US" b="1" dirty="0">
                <a:solidFill>
                  <a:schemeClr val="accent1">
                    <a:lumMod val="50000"/>
                  </a:schemeClr>
                </a:solidFill>
                <a:latin typeface="Palatino Linotype" panose="02040502050505030304" pitchFamily="18" charset="0"/>
              </a:rPr>
              <a:t>HCBS Residential Setting Criteria</a:t>
            </a:r>
            <a:endParaRPr lang="en-US" b="1" dirty="0">
              <a:latin typeface="Palatino Linotype" panose="02040502050505030304" pitchFamily="18" charset="0"/>
            </a:endParaRPr>
          </a:p>
        </p:txBody>
      </p:sp>
      <p:sp>
        <p:nvSpPr>
          <p:cNvPr id="3" name="Content Placeholder 2">
            <a:extLst>
              <a:ext uri="{FF2B5EF4-FFF2-40B4-BE49-F238E27FC236}">
                <a16:creationId xmlns:a16="http://schemas.microsoft.com/office/drawing/2014/main" id="{B818F4E4-8A17-4BEA-806E-41155C967751}"/>
              </a:ext>
            </a:extLst>
          </p:cNvPr>
          <p:cNvSpPr>
            <a:spLocks noGrp="1"/>
          </p:cNvSpPr>
          <p:nvPr>
            <p:ph idx="1"/>
          </p:nvPr>
        </p:nvSpPr>
        <p:spPr>
          <a:xfrm>
            <a:off x="838200" y="1825625"/>
            <a:ext cx="10515600" cy="4351338"/>
          </a:xfrm>
        </p:spPr>
        <p:txBody>
          <a:bodyPr vert="horz" lIns="91440" tIns="45720" rIns="91440" bIns="45720" rtlCol="0" anchor="t">
            <a:normAutofit lnSpcReduction="10000"/>
          </a:bodyPr>
          <a:lstStyle/>
          <a:p>
            <a:pPr marL="0" indent="0">
              <a:buNone/>
            </a:pPr>
            <a:r>
              <a:rPr lang="en-US" sz="2400" dirty="0">
                <a:latin typeface="Palatino Linotype" panose="02040502050505030304" pitchFamily="18" charset="0"/>
              </a:rPr>
              <a:t>The HCBS Final Rule requires that </a:t>
            </a:r>
            <a:r>
              <a:rPr lang="en-US" sz="2400" u="sng" dirty="0">
                <a:latin typeface="Palatino Linotype" panose="02040502050505030304" pitchFamily="18" charset="0"/>
              </a:rPr>
              <a:t>provider owned or operated/controlled residential settings </a:t>
            </a:r>
            <a:r>
              <a:rPr lang="en-US" sz="2400" dirty="0">
                <a:latin typeface="Palatino Linotype" panose="02040502050505030304" pitchFamily="18" charset="0"/>
              </a:rPr>
              <a:t>honor</a:t>
            </a:r>
            <a:r>
              <a:rPr lang="en-US" sz="2400" b="1" dirty="0">
                <a:latin typeface="Palatino Linotype" panose="02040502050505030304" pitchFamily="18" charset="0"/>
              </a:rPr>
              <a:t> </a:t>
            </a:r>
            <a:r>
              <a:rPr lang="en-US" sz="2400" dirty="0">
                <a:latin typeface="Palatino Linotype" panose="02040502050505030304" pitchFamily="18" charset="0"/>
              </a:rPr>
              <a:t>an individual’s right to privacy, dignity, respect and freedom; and provides opportunities for  individuals to make choices about where to live and work, and how to be a part of their community.</a:t>
            </a:r>
          </a:p>
          <a:p>
            <a:pPr marL="0" indent="0">
              <a:buNone/>
            </a:pPr>
            <a:r>
              <a:rPr lang="en-US" sz="2400" dirty="0">
                <a:latin typeface="Palatino Linotype" panose="02040502050505030304" pitchFamily="18" charset="0"/>
              </a:rPr>
              <a:t>A </a:t>
            </a:r>
            <a:r>
              <a:rPr lang="en-US" sz="2400" b="1" dirty="0">
                <a:latin typeface="Palatino Linotype" panose="02040502050505030304" pitchFamily="18" charset="0"/>
              </a:rPr>
              <a:t>provider-owned and controlled setting </a:t>
            </a:r>
            <a:r>
              <a:rPr lang="en-US" sz="2400" dirty="0">
                <a:latin typeface="Palatino Linotype" panose="02040502050505030304" pitchFamily="18" charset="0"/>
              </a:rPr>
              <a:t>is a setting that is owned and controlled by a Prepaid Inpatient Health Plan, Community Mental Health Service Provider, or contracted provider. A residential setting may be provider-owned and controlled if the participant lives in a private residence that is owned or controlled by the Prepaid Inpatient Health Plan, Community Mental Health Service provider, or the contracted provider. “Controlled” means the person accepts the provider's staff as part of the living arrangement - provider controls the “choice” of who delivers the direct services in a package deal.</a:t>
            </a:r>
          </a:p>
          <a:p>
            <a:endParaRPr lang="en-US" sz="2000" dirty="0">
              <a:latin typeface="Palatino Linotype" panose="02040502050505030304" pitchFamily="18" charset="0"/>
            </a:endParaRPr>
          </a:p>
          <a:p>
            <a:pPr marL="0" indent="0">
              <a:buNone/>
            </a:pPr>
            <a:endParaRPr lang="en-US" dirty="0">
              <a:latin typeface="Arial Rounded MT Bold" panose="020F0704030504030204" pitchFamily="34" charset="0"/>
            </a:endParaRPr>
          </a:p>
          <a:p>
            <a:pPr marL="0" indent="0">
              <a:buNone/>
            </a:pPr>
            <a:endParaRPr lang="en-US" dirty="0">
              <a:latin typeface="Arial Rounded MT Bold" panose="020F0704030504030204" pitchFamily="34" charset="0"/>
            </a:endParaRPr>
          </a:p>
          <a:p>
            <a:pPr marL="0" indent="0">
              <a:buNone/>
            </a:pPr>
            <a:endParaRPr lang="en-US" dirty="0"/>
          </a:p>
          <a:p>
            <a:pPr marL="0" indent="0">
              <a:buNone/>
            </a:pPr>
            <a:endParaRPr lang="en-US" dirty="0">
              <a:latin typeface="Arial Rounded MT Bold" panose="020F0704030504030204" pitchFamily="34" charset="0"/>
            </a:endParaRPr>
          </a:p>
        </p:txBody>
      </p:sp>
      <p:pic>
        <p:nvPicPr>
          <p:cNvPr id="5" name="Picture 4">
            <a:extLst>
              <a:ext uri="{FF2B5EF4-FFF2-40B4-BE49-F238E27FC236}">
                <a16:creationId xmlns:a16="http://schemas.microsoft.com/office/drawing/2014/main" id="{940FB796-CDBD-4053-864B-AC54F1C0D37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65808" y="5669280"/>
            <a:ext cx="1326192" cy="1188720"/>
          </a:xfrm>
          <a:prstGeom prst="rect">
            <a:avLst/>
          </a:prstGeom>
        </p:spPr>
      </p:pic>
    </p:spTree>
    <p:extLst>
      <p:ext uri="{BB962C8B-B14F-4D97-AF65-F5344CB8AC3E}">
        <p14:creationId xmlns:p14="http://schemas.microsoft.com/office/powerpoint/2010/main" val="26905739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5DEB0B-F604-453F-A99A-3962B0C82D0F}"/>
              </a:ext>
            </a:extLst>
          </p:cNvPr>
          <p:cNvSpPr>
            <a:spLocks noGrp="1"/>
          </p:cNvSpPr>
          <p:nvPr>
            <p:ph type="title"/>
          </p:nvPr>
        </p:nvSpPr>
        <p:spPr/>
        <p:txBody>
          <a:bodyPr/>
          <a:lstStyle/>
          <a:p>
            <a:pPr algn="ctr"/>
            <a:r>
              <a:rPr lang="en-US" b="1" dirty="0">
                <a:solidFill>
                  <a:schemeClr val="accent1">
                    <a:lumMod val="50000"/>
                  </a:schemeClr>
                </a:solidFill>
                <a:latin typeface="Palatino Linotype" panose="02040502050505030304" pitchFamily="18" charset="0"/>
              </a:rPr>
              <a:t>HCBS Residential Setting Criteria</a:t>
            </a:r>
            <a:endParaRPr lang="en-US" b="1" dirty="0">
              <a:latin typeface="Palatino Linotype" panose="02040502050505030304" pitchFamily="18" charset="0"/>
            </a:endParaRPr>
          </a:p>
        </p:txBody>
      </p:sp>
      <p:sp>
        <p:nvSpPr>
          <p:cNvPr id="3" name="Content Placeholder 2">
            <a:extLst>
              <a:ext uri="{FF2B5EF4-FFF2-40B4-BE49-F238E27FC236}">
                <a16:creationId xmlns:a16="http://schemas.microsoft.com/office/drawing/2014/main" id="{B818F4E4-8A17-4BEA-806E-41155C967751}"/>
              </a:ext>
            </a:extLst>
          </p:cNvPr>
          <p:cNvSpPr>
            <a:spLocks noGrp="1"/>
          </p:cNvSpPr>
          <p:nvPr>
            <p:ph idx="1"/>
          </p:nvPr>
        </p:nvSpPr>
        <p:spPr>
          <a:xfrm>
            <a:off x="838200" y="1825625"/>
            <a:ext cx="10515600" cy="4351338"/>
          </a:xfrm>
        </p:spPr>
        <p:txBody>
          <a:bodyPr vert="horz" lIns="91440" tIns="45720" rIns="91440" bIns="45720" rtlCol="0" anchor="t">
            <a:normAutofit fontScale="92500" lnSpcReduction="10000"/>
          </a:bodyPr>
          <a:lstStyle/>
          <a:p>
            <a:pPr marL="0" indent="0">
              <a:buNone/>
            </a:pPr>
            <a:r>
              <a:rPr lang="en-US" sz="2400" dirty="0">
                <a:latin typeface="Palatino Linotype" panose="02040502050505030304" pitchFamily="18" charset="0"/>
              </a:rPr>
              <a:t>Specifically, the HCBS Final Rule requires that </a:t>
            </a:r>
            <a:r>
              <a:rPr lang="en-US" sz="2400" b="1" u="sng" dirty="0">
                <a:latin typeface="Palatino Linotype" panose="02040502050505030304" pitchFamily="18" charset="0"/>
              </a:rPr>
              <a:t>provider owned or operated/controlled residential settings</a:t>
            </a:r>
            <a:r>
              <a:rPr lang="en-US" sz="2400" b="1" dirty="0">
                <a:latin typeface="Palatino Linotype" panose="02040502050505030304" pitchFamily="18" charset="0"/>
              </a:rPr>
              <a:t> </a:t>
            </a:r>
            <a:r>
              <a:rPr lang="en-US" sz="2400" dirty="0">
                <a:latin typeface="Palatino Linotype" panose="02040502050505030304" pitchFamily="18" charset="0"/>
              </a:rPr>
              <a:t>ensure the following:</a:t>
            </a:r>
          </a:p>
          <a:p>
            <a:endParaRPr lang="en-US" sz="2000" dirty="0">
              <a:latin typeface="Palatino Linotype" panose="02040502050505030304" pitchFamily="18" charset="0"/>
            </a:endParaRPr>
          </a:p>
          <a:p>
            <a:r>
              <a:rPr lang="en-US" sz="2000" dirty="0">
                <a:latin typeface="Palatino Linotype" panose="02040502050505030304" pitchFamily="18" charset="0"/>
              </a:rPr>
              <a:t>Each individual has privacy in their sleeping or living unit</a:t>
            </a:r>
            <a:endParaRPr lang="en-US" dirty="0">
              <a:latin typeface="Palatino Linotype" panose="02040502050505030304" pitchFamily="18" charset="0"/>
            </a:endParaRPr>
          </a:p>
          <a:p>
            <a:r>
              <a:rPr lang="en-US" sz="2000" dirty="0">
                <a:latin typeface="Palatino Linotype" panose="02040502050505030304" pitchFamily="18" charset="0"/>
              </a:rPr>
              <a:t>Units have lockable entrance doors, with the individual and appropriate staff having keys to doors as needed</a:t>
            </a:r>
          </a:p>
          <a:p>
            <a:r>
              <a:rPr lang="en-US" sz="2000" dirty="0">
                <a:latin typeface="Palatino Linotype" panose="02040502050505030304" pitchFamily="18" charset="0"/>
              </a:rPr>
              <a:t>Individuals sharing units have a choice of roommates</a:t>
            </a:r>
          </a:p>
          <a:p>
            <a:r>
              <a:rPr lang="en-US" sz="2000" dirty="0">
                <a:latin typeface="Palatino Linotype" panose="02040502050505030304" pitchFamily="18" charset="0"/>
              </a:rPr>
              <a:t>Individuals have the freedom to furnish and decorate their sleeping or living units within the lease or other agreement</a:t>
            </a:r>
          </a:p>
          <a:p>
            <a:r>
              <a:rPr lang="en-US" sz="2000" dirty="0">
                <a:latin typeface="Palatino Linotype" panose="02040502050505030304" pitchFamily="18" charset="0"/>
              </a:rPr>
              <a:t>Individuals have freedom and support to control their schedules and activities and have access to food any time</a:t>
            </a:r>
          </a:p>
          <a:p>
            <a:r>
              <a:rPr lang="en-US" sz="2000" dirty="0">
                <a:latin typeface="Palatino Linotype" panose="02040502050505030304" pitchFamily="18" charset="0"/>
              </a:rPr>
              <a:t>Individuals may have visitors at any time</a:t>
            </a:r>
          </a:p>
          <a:p>
            <a:r>
              <a:rPr lang="en-US" sz="2000" dirty="0">
                <a:latin typeface="Palatino Linotype" panose="02040502050505030304" pitchFamily="18" charset="0"/>
              </a:rPr>
              <a:t>Setting is physically accessible to the individual</a:t>
            </a:r>
          </a:p>
          <a:p>
            <a:pPr marL="0" indent="0">
              <a:buNone/>
            </a:pPr>
            <a:endParaRPr lang="en-US" dirty="0">
              <a:latin typeface="Arial Rounded MT Bold" panose="020F0704030504030204" pitchFamily="34" charset="0"/>
            </a:endParaRPr>
          </a:p>
          <a:p>
            <a:pPr marL="0" indent="0">
              <a:buNone/>
            </a:pPr>
            <a:endParaRPr lang="en-US" dirty="0">
              <a:latin typeface="Arial Rounded MT Bold" panose="020F0704030504030204" pitchFamily="34" charset="0"/>
            </a:endParaRPr>
          </a:p>
          <a:p>
            <a:pPr marL="0" indent="0">
              <a:buNone/>
            </a:pPr>
            <a:endParaRPr lang="en-US" dirty="0"/>
          </a:p>
          <a:p>
            <a:pPr marL="0" indent="0">
              <a:buNone/>
            </a:pPr>
            <a:endParaRPr lang="en-US" dirty="0">
              <a:latin typeface="Arial Rounded MT Bold" panose="020F0704030504030204" pitchFamily="34" charset="0"/>
            </a:endParaRPr>
          </a:p>
        </p:txBody>
      </p:sp>
      <p:pic>
        <p:nvPicPr>
          <p:cNvPr id="5" name="Picture 4">
            <a:extLst>
              <a:ext uri="{FF2B5EF4-FFF2-40B4-BE49-F238E27FC236}">
                <a16:creationId xmlns:a16="http://schemas.microsoft.com/office/drawing/2014/main" id="{940FB796-CDBD-4053-864B-AC54F1C0D37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65808" y="5669280"/>
            <a:ext cx="1326192" cy="1188720"/>
          </a:xfrm>
          <a:prstGeom prst="rect">
            <a:avLst/>
          </a:prstGeom>
        </p:spPr>
      </p:pic>
    </p:spTree>
    <p:extLst>
      <p:ext uri="{BB962C8B-B14F-4D97-AF65-F5344CB8AC3E}">
        <p14:creationId xmlns:p14="http://schemas.microsoft.com/office/powerpoint/2010/main" val="33349216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5DEB0B-F604-453F-A99A-3962B0C82D0F}"/>
              </a:ext>
            </a:extLst>
          </p:cNvPr>
          <p:cNvSpPr>
            <a:spLocks noGrp="1"/>
          </p:cNvSpPr>
          <p:nvPr>
            <p:ph type="title"/>
          </p:nvPr>
        </p:nvSpPr>
        <p:spPr/>
        <p:txBody>
          <a:bodyPr>
            <a:normAutofit/>
          </a:bodyPr>
          <a:lstStyle/>
          <a:p>
            <a:pPr algn="ctr"/>
            <a:r>
              <a:rPr lang="en-US" sz="4000" dirty="0">
                <a:latin typeface="Arial Rounded MT Bold"/>
              </a:rPr>
              <a:t> </a:t>
            </a:r>
            <a:r>
              <a:rPr lang="en-US" sz="4000" b="1" dirty="0">
                <a:solidFill>
                  <a:schemeClr val="accent1">
                    <a:lumMod val="50000"/>
                  </a:schemeClr>
                </a:solidFill>
                <a:latin typeface="Palatino Linotype" panose="02040502050505030304" pitchFamily="18" charset="0"/>
              </a:rPr>
              <a:t>Person-Centered Planning &amp; HCBS</a:t>
            </a:r>
          </a:p>
        </p:txBody>
      </p:sp>
      <p:sp>
        <p:nvSpPr>
          <p:cNvPr id="3" name="Content Placeholder 2">
            <a:extLst>
              <a:ext uri="{FF2B5EF4-FFF2-40B4-BE49-F238E27FC236}">
                <a16:creationId xmlns:a16="http://schemas.microsoft.com/office/drawing/2014/main" id="{B818F4E4-8A17-4BEA-806E-41155C967751}"/>
              </a:ext>
            </a:extLst>
          </p:cNvPr>
          <p:cNvSpPr>
            <a:spLocks noGrp="1"/>
          </p:cNvSpPr>
          <p:nvPr>
            <p:ph idx="1"/>
          </p:nvPr>
        </p:nvSpPr>
        <p:spPr>
          <a:xfrm>
            <a:off x="921327" y="1473575"/>
            <a:ext cx="10515600" cy="4412818"/>
          </a:xfrm>
        </p:spPr>
        <p:txBody>
          <a:bodyPr/>
          <a:lstStyle/>
          <a:p>
            <a:pPr marL="0" indent="0">
              <a:buNone/>
            </a:pPr>
            <a:endParaRPr lang="en-US" dirty="0">
              <a:latin typeface="Palatino Linotype" panose="02040502050505030304" pitchFamily="18" charset="0"/>
            </a:endParaRPr>
          </a:p>
          <a:p>
            <a:pPr marL="0" indent="0">
              <a:buNone/>
            </a:pPr>
            <a:r>
              <a:rPr lang="en-US" dirty="0">
                <a:latin typeface="Palatino Linotype" panose="02040502050505030304" pitchFamily="18" charset="0"/>
              </a:rPr>
              <a:t>The HCBS Final Rule means that the people you support have the right to make choices about where to live and work, and how to be a part of their community.</a:t>
            </a:r>
          </a:p>
          <a:p>
            <a:pPr marL="0" indent="0">
              <a:buNone/>
            </a:pPr>
            <a:endParaRPr lang="en-US" sz="1200" dirty="0">
              <a:latin typeface="Palatino Linotype" panose="02040502050505030304" pitchFamily="18" charset="0"/>
            </a:endParaRPr>
          </a:p>
          <a:p>
            <a:pPr marL="0" indent="0">
              <a:buNone/>
            </a:pPr>
            <a:r>
              <a:rPr lang="en-US" sz="2400" dirty="0">
                <a:latin typeface="Palatino Linotype" panose="02040502050505030304" pitchFamily="18" charset="0"/>
              </a:rPr>
              <a:t>During the person-centered planning process, you will assist the individual by discussing options for where to live, including non-disability specific settings, where to work (if desired), and how the individual would like to participate in their community.</a:t>
            </a:r>
          </a:p>
          <a:p>
            <a:pPr marL="0" indent="0">
              <a:buNone/>
            </a:pPr>
            <a:r>
              <a:rPr lang="en-US" sz="2400" dirty="0">
                <a:latin typeface="Palatino Linotype" panose="02040502050505030304" pitchFamily="18" charset="0"/>
              </a:rPr>
              <a:t>These choices are then documented in the IPOS.</a:t>
            </a:r>
          </a:p>
        </p:txBody>
      </p:sp>
      <p:pic>
        <p:nvPicPr>
          <p:cNvPr id="5" name="Picture 4">
            <a:extLst>
              <a:ext uri="{FF2B5EF4-FFF2-40B4-BE49-F238E27FC236}">
                <a16:creationId xmlns:a16="http://schemas.microsoft.com/office/drawing/2014/main" id="{B40A1BA1-F433-4E8D-8719-30A8EF9A512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65808" y="5669280"/>
            <a:ext cx="1326192" cy="1188720"/>
          </a:xfrm>
          <a:prstGeom prst="rect">
            <a:avLst/>
          </a:prstGeom>
        </p:spPr>
      </p:pic>
    </p:spTree>
    <p:extLst>
      <p:ext uri="{BB962C8B-B14F-4D97-AF65-F5344CB8AC3E}">
        <p14:creationId xmlns:p14="http://schemas.microsoft.com/office/powerpoint/2010/main" val="21151718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5DEB0B-F604-453F-A99A-3962B0C82D0F}"/>
              </a:ext>
            </a:extLst>
          </p:cNvPr>
          <p:cNvSpPr>
            <a:spLocks noGrp="1"/>
          </p:cNvSpPr>
          <p:nvPr>
            <p:ph type="title"/>
          </p:nvPr>
        </p:nvSpPr>
        <p:spPr/>
        <p:txBody>
          <a:bodyPr>
            <a:normAutofit/>
          </a:bodyPr>
          <a:lstStyle/>
          <a:p>
            <a:pPr algn="ctr"/>
            <a:r>
              <a:rPr lang="en-US" sz="4000" b="1" dirty="0">
                <a:solidFill>
                  <a:schemeClr val="accent1">
                    <a:lumMod val="50000"/>
                  </a:schemeClr>
                </a:solidFill>
                <a:latin typeface="Palatino Linotype" panose="02040502050505030304" pitchFamily="18" charset="0"/>
                <a:ea typeface="+mj-lt"/>
                <a:cs typeface="+mj-lt"/>
              </a:rPr>
              <a:t>Person-Centered Planning &amp; HCBS</a:t>
            </a:r>
          </a:p>
        </p:txBody>
      </p:sp>
      <p:sp>
        <p:nvSpPr>
          <p:cNvPr id="3" name="Content Placeholder 2">
            <a:extLst>
              <a:ext uri="{FF2B5EF4-FFF2-40B4-BE49-F238E27FC236}">
                <a16:creationId xmlns:a16="http://schemas.microsoft.com/office/drawing/2014/main" id="{B818F4E4-8A17-4BEA-806E-41155C967751}"/>
              </a:ext>
            </a:extLst>
          </p:cNvPr>
          <p:cNvSpPr>
            <a:spLocks noGrp="1"/>
          </p:cNvSpPr>
          <p:nvPr>
            <p:ph idx="1"/>
          </p:nvPr>
        </p:nvSpPr>
        <p:spPr/>
        <p:txBody>
          <a:bodyPr vert="horz" lIns="91440" tIns="45720" rIns="91440" bIns="45720" rtlCol="0" anchor="t">
            <a:normAutofit/>
          </a:bodyPr>
          <a:lstStyle/>
          <a:p>
            <a:pPr marL="0" indent="0">
              <a:buNone/>
            </a:pPr>
            <a:r>
              <a:rPr lang="en-US" dirty="0">
                <a:latin typeface="Palatino Linotype" panose="02040502050505030304" pitchFamily="18" charset="0"/>
              </a:rPr>
              <a:t>The reason this is documented in the IPOS is because Federal regulations require it to be. </a:t>
            </a:r>
          </a:p>
          <a:p>
            <a:pPr marL="0" indent="0">
              <a:buNone/>
            </a:pPr>
            <a:endParaRPr lang="en-US" dirty="0">
              <a:latin typeface="Palatino Linotype" panose="02040502050505030304" pitchFamily="18" charset="0"/>
            </a:endParaRPr>
          </a:p>
          <a:p>
            <a:pPr marL="0" indent="0">
              <a:buNone/>
            </a:pPr>
            <a:r>
              <a:rPr lang="en-US" dirty="0">
                <a:latin typeface="Palatino Linotype" panose="02040502050505030304" pitchFamily="18" charset="0"/>
              </a:rPr>
              <a:t>42 CRF Part 441.301(c)(2)(</a:t>
            </a:r>
            <a:r>
              <a:rPr lang="en-US" dirty="0" err="1">
                <a:latin typeface="Palatino Linotype" panose="02040502050505030304" pitchFamily="18" charset="0"/>
              </a:rPr>
              <a:t>i</a:t>
            </a:r>
            <a:r>
              <a:rPr lang="en-US" dirty="0">
                <a:latin typeface="Palatino Linotype" panose="02040502050505030304" pitchFamily="18" charset="0"/>
              </a:rPr>
              <a:t>) states in part that the Person-Centered Service Plan must reflect that the setting in which the individual resides is chosen by the individual.</a:t>
            </a:r>
          </a:p>
          <a:p>
            <a:pPr marL="0" indent="0">
              <a:buNone/>
            </a:pPr>
            <a:endParaRPr lang="en-US" dirty="0">
              <a:latin typeface="Arial Rounded MT Bold"/>
            </a:endParaRPr>
          </a:p>
          <a:p>
            <a:pPr marL="0" indent="0">
              <a:buNone/>
            </a:pPr>
            <a:endParaRPr lang="en-US" sz="1000" dirty="0">
              <a:latin typeface="Arial Rounded MT Bold"/>
            </a:endParaRPr>
          </a:p>
          <a:p>
            <a:pPr marL="0" indent="0">
              <a:buNone/>
            </a:pPr>
            <a:endParaRPr lang="en-US" dirty="0">
              <a:latin typeface="Arial Rounded MT Bold"/>
              <a:cs typeface="Calibri" panose="020F0502020204030204"/>
            </a:endParaRPr>
          </a:p>
          <a:p>
            <a:pPr marL="0" indent="0">
              <a:buNone/>
            </a:pPr>
            <a:endParaRPr lang="en-US" dirty="0">
              <a:latin typeface="Arial Rounded MT Bold"/>
              <a:cs typeface="Calibri" panose="020F0502020204030204"/>
            </a:endParaRPr>
          </a:p>
          <a:p>
            <a:pPr marL="0" indent="0">
              <a:buNone/>
            </a:pPr>
            <a:endParaRPr lang="en-US" dirty="0">
              <a:latin typeface="Calibri" panose="020F0502020204030204"/>
              <a:cs typeface="Calibri" panose="020F0502020204030204"/>
            </a:endParaRPr>
          </a:p>
          <a:p>
            <a:pPr marL="0" indent="0">
              <a:buNone/>
            </a:pPr>
            <a:endParaRPr lang="en-US" dirty="0">
              <a:latin typeface="Arial Rounded MT Bold" panose="020F0704030504030204" pitchFamily="34" charset="0"/>
            </a:endParaRPr>
          </a:p>
        </p:txBody>
      </p:sp>
      <p:pic>
        <p:nvPicPr>
          <p:cNvPr id="5" name="Picture 4">
            <a:extLst>
              <a:ext uri="{FF2B5EF4-FFF2-40B4-BE49-F238E27FC236}">
                <a16:creationId xmlns:a16="http://schemas.microsoft.com/office/drawing/2014/main" id="{55EDCAC6-9E0F-4077-A3CA-176A0756E1A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65808" y="5669280"/>
            <a:ext cx="1326192" cy="1188720"/>
          </a:xfrm>
          <a:prstGeom prst="rect">
            <a:avLst/>
          </a:prstGeom>
        </p:spPr>
      </p:pic>
    </p:spTree>
    <p:extLst>
      <p:ext uri="{BB962C8B-B14F-4D97-AF65-F5344CB8AC3E}">
        <p14:creationId xmlns:p14="http://schemas.microsoft.com/office/powerpoint/2010/main" val="34293377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5DEB0B-F604-453F-A99A-3962B0C82D0F}"/>
              </a:ext>
            </a:extLst>
          </p:cNvPr>
          <p:cNvSpPr>
            <a:spLocks noGrp="1"/>
          </p:cNvSpPr>
          <p:nvPr>
            <p:ph type="title"/>
          </p:nvPr>
        </p:nvSpPr>
        <p:spPr/>
        <p:txBody>
          <a:bodyPr>
            <a:normAutofit/>
          </a:bodyPr>
          <a:lstStyle/>
          <a:p>
            <a:pPr algn="ctr"/>
            <a:r>
              <a:rPr lang="en-US" sz="4000" b="1" dirty="0">
                <a:solidFill>
                  <a:schemeClr val="accent1">
                    <a:lumMod val="50000"/>
                  </a:schemeClr>
                </a:solidFill>
                <a:latin typeface="Palatino Linotype" panose="02040502050505030304" pitchFamily="18" charset="0"/>
                <a:ea typeface="+mj-lt"/>
                <a:cs typeface="+mj-lt"/>
              </a:rPr>
              <a:t>Person-Centered Planning &amp; HCBS</a:t>
            </a:r>
            <a:endParaRPr lang="en-US" b="1" dirty="0">
              <a:solidFill>
                <a:schemeClr val="accent1">
                  <a:lumMod val="50000"/>
                </a:schemeClr>
              </a:solidFill>
              <a:latin typeface="Palatino Linotype" panose="02040502050505030304" pitchFamily="18" charset="0"/>
              <a:ea typeface="+mj-lt"/>
              <a:cs typeface="+mj-lt"/>
            </a:endParaRPr>
          </a:p>
        </p:txBody>
      </p:sp>
      <p:sp>
        <p:nvSpPr>
          <p:cNvPr id="3" name="Content Placeholder 2">
            <a:extLst>
              <a:ext uri="{FF2B5EF4-FFF2-40B4-BE49-F238E27FC236}">
                <a16:creationId xmlns:a16="http://schemas.microsoft.com/office/drawing/2014/main" id="{B818F4E4-8A17-4BEA-806E-41155C967751}"/>
              </a:ext>
            </a:extLst>
          </p:cNvPr>
          <p:cNvSpPr>
            <a:spLocks noGrp="1"/>
          </p:cNvSpPr>
          <p:nvPr>
            <p:ph idx="1"/>
          </p:nvPr>
        </p:nvSpPr>
        <p:spPr/>
        <p:txBody>
          <a:bodyPr vert="horz" lIns="91440" tIns="45720" rIns="91440" bIns="45720" rtlCol="0" anchor="t">
            <a:normAutofit/>
          </a:bodyPr>
          <a:lstStyle/>
          <a:p>
            <a:pPr marL="0" indent="0">
              <a:buNone/>
            </a:pPr>
            <a:r>
              <a:rPr lang="en-US" dirty="0">
                <a:latin typeface="Palatino Linotype" panose="02040502050505030304" pitchFamily="18" charset="0"/>
              </a:rPr>
              <a:t>A note about individuals who have court appointed guardians.</a:t>
            </a:r>
          </a:p>
          <a:p>
            <a:pPr marL="0" indent="0">
              <a:buNone/>
            </a:pPr>
            <a:endParaRPr lang="en-US" sz="1200" dirty="0">
              <a:latin typeface="Palatino Linotype" panose="02040502050505030304" pitchFamily="18" charset="0"/>
            </a:endParaRPr>
          </a:p>
          <a:p>
            <a:pPr marL="0" indent="0">
              <a:buNone/>
            </a:pPr>
            <a:r>
              <a:rPr lang="en-US" sz="2600" dirty="0">
                <a:latin typeface="Palatino Linotype" panose="02040502050505030304" pitchFamily="18" charset="0"/>
              </a:rPr>
              <a:t>For individuals whose guardian has been granted the authority (or power) by Probate Court to make decisions regarding where the individual will live and what programs and activities they will participate in, the options are discussed with the individual </a:t>
            </a:r>
            <a:r>
              <a:rPr lang="en-US" sz="2600" i="1" dirty="0">
                <a:latin typeface="Palatino Linotype" panose="02040502050505030304" pitchFamily="18" charset="0"/>
              </a:rPr>
              <a:t>and </a:t>
            </a:r>
            <a:r>
              <a:rPr lang="en-US" sz="2600" dirty="0">
                <a:latin typeface="Palatino Linotype" panose="02040502050505030304" pitchFamily="18" charset="0"/>
              </a:rPr>
              <a:t>guardian during the person-centered planning process, and the individual / guardian's choices are then documented in the IPOS.</a:t>
            </a:r>
          </a:p>
        </p:txBody>
      </p:sp>
      <p:pic>
        <p:nvPicPr>
          <p:cNvPr id="5" name="Picture 4">
            <a:extLst>
              <a:ext uri="{FF2B5EF4-FFF2-40B4-BE49-F238E27FC236}">
                <a16:creationId xmlns:a16="http://schemas.microsoft.com/office/drawing/2014/main" id="{E908FF17-7F0A-49A5-AC24-DB192B002F4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65808" y="5669280"/>
            <a:ext cx="1326192" cy="1188720"/>
          </a:xfrm>
          <a:prstGeom prst="rect">
            <a:avLst/>
          </a:prstGeom>
        </p:spPr>
      </p:pic>
    </p:spTree>
    <p:extLst>
      <p:ext uri="{BB962C8B-B14F-4D97-AF65-F5344CB8AC3E}">
        <p14:creationId xmlns:p14="http://schemas.microsoft.com/office/powerpoint/2010/main" val="35402703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5DEB0B-F604-453F-A99A-3962B0C82D0F}"/>
              </a:ext>
            </a:extLst>
          </p:cNvPr>
          <p:cNvSpPr>
            <a:spLocks noGrp="1"/>
          </p:cNvSpPr>
          <p:nvPr>
            <p:ph type="title"/>
          </p:nvPr>
        </p:nvSpPr>
        <p:spPr/>
        <p:txBody>
          <a:bodyPr>
            <a:normAutofit/>
          </a:bodyPr>
          <a:lstStyle/>
          <a:p>
            <a:pPr algn="ctr"/>
            <a:r>
              <a:rPr lang="en-US" sz="4000" b="1" dirty="0">
                <a:solidFill>
                  <a:schemeClr val="accent1">
                    <a:lumMod val="50000"/>
                  </a:schemeClr>
                </a:solidFill>
                <a:latin typeface="Palatino Linotype" panose="02040502050505030304" pitchFamily="18" charset="0"/>
                <a:ea typeface="+mj-lt"/>
                <a:cs typeface="+mj-lt"/>
              </a:rPr>
              <a:t>Person-Centered Planning &amp; HCBS</a:t>
            </a:r>
            <a:endParaRPr lang="en-US" b="1" dirty="0">
              <a:solidFill>
                <a:schemeClr val="accent1">
                  <a:lumMod val="50000"/>
                </a:schemeClr>
              </a:solidFill>
              <a:latin typeface="Palatino Linotype" panose="02040502050505030304" pitchFamily="18" charset="0"/>
              <a:ea typeface="+mj-lt"/>
              <a:cs typeface="+mj-lt"/>
            </a:endParaRPr>
          </a:p>
        </p:txBody>
      </p:sp>
      <p:sp>
        <p:nvSpPr>
          <p:cNvPr id="3" name="Content Placeholder 2">
            <a:extLst>
              <a:ext uri="{FF2B5EF4-FFF2-40B4-BE49-F238E27FC236}">
                <a16:creationId xmlns:a16="http://schemas.microsoft.com/office/drawing/2014/main" id="{B818F4E4-8A17-4BEA-806E-41155C967751}"/>
              </a:ext>
            </a:extLst>
          </p:cNvPr>
          <p:cNvSpPr>
            <a:spLocks noGrp="1"/>
          </p:cNvSpPr>
          <p:nvPr>
            <p:ph idx="1"/>
          </p:nvPr>
        </p:nvSpPr>
        <p:spPr>
          <a:xfrm>
            <a:off x="930563" y="1912302"/>
            <a:ext cx="10515600" cy="4351338"/>
          </a:xfrm>
        </p:spPr>
        <p:txBody>
          <a:bodyPr vert="horz" lIns="91440" tIns="45720" rIns="91440" bIns="45720" rtlCol="0" anchor="t">
            <a:normAutofit/>
          </a:bodyPr>
          <a:lstStyle/>
          <a:p>
            <a:pPr marL="0" indent="0">
              <a:buNone/>
            </a:pPr>
            <a:endParaRPr lang="en-US" sz="1200" dirty="0">
              <a:latin typeface="Arial Rounded MT Bold" panose="020F0704030504030204" pitchFamily="34" charset="0"/>
            </a:endParaRPr>
          </a:p>
          <a:p>
            <a:pPr marL="0" indent="0">
              <a:buNone/>
            </a:pPr>
            <a:r>
              <a:rPr lang="en-US" sz="2600" dirty="0">
                <a:latin typeface="Palatino Linotype" panose="02040502050505030304" pitchFamily="18" charset="0"/>
              </a:rPr>
              <a:t>For individuals who can not communicate in a way that is understood by others and the member has a guardian / legal representative who speaks on their behalf, the </a:t>
            </a:r>
            <a:r>
              <a:rPr lang="en-US" sz="2600" dirty="0">
                <a:latin typeface="Palatino Linotype" panose="02040502050505030304" pitchFamily="18" charset="0"/>
                <a:ea typeface="+mn-lt"/>
                <a:cs typeface="+mn-lt"/>
              </a:rPr>
              <a:t>guardian / legal representative</a:t>
            </a:r>
            <a:r>
              <a:rPr lang="en-US" sz="2600" dirty="0">
                <a:latin typeface="Palatino Linotype" panose="02040502050505030304" pitchFamily="18" charset="0"/>
              </a:rPr>
              <a:t> responses to the HCBS questions are to be documented in the IPOS.</a:t>
            </a:r>
          </a:p>
          <a:p>
            <a:pPr marL="0" indent="0">
              <a:buNone/>
            </a:pPr>
            <a:endParaRPr lang="en-US" sz="2600" dirty="0">
              <a:latin typeface="Palatino Linotype" panose="02040502050505030304" pitchFamily="18" charset="0"/>
            </a:endParaRPr>
          </a:p>
          <a:p>
            <a:pPr marL="0" indent="0">
              <a:buNone/>
            </a:pPr>
            <a:r>
              <a:rPr lang="en-US" sz="2600" dirty="0">
                <a:latin typeface="Palatino Linotype" panose="02040502050505030304" pitchFamily="18" charset="0"/>
              </a:rPr>
              <a:t>Do not respond "No" to the HCBS questions with an explanation that the member can not communicate a response.  Doing so suggests the member is being denied choices about where they live and the supports they receive.</a:t>
            </a:r>
          </a:p>
        </p:txBody>
      </p:sp>
      <p:pic>
        <p:nvPicPr>
          <p:cNvPr id="5" name="Picture 4">
            <a:extLst>
              <a:ext uri="{FF2B5EF4-FFF2-40B4-BE49-F238E27FC236}">
                <a16:creationId xmlns:a16="http://schemas.microsoft.com/office/drawing/2014/main" id="{4557C0F8-9079-448F-BC12-207F7C88136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65808" y="5669280"/>
            <a:ext cx="1326192" cy="1188720"/>
          </a:xfrm>
          <a:prstGeom prst="rect">
            <a:avLst/>
          </a:prstGeom>
        </p:spPr>
      </p:pic>
    </p:spTree>
    <p:extLst>
      <p:ext uri="{BB962C8B-B14F-4D97-AF65-F5344CB8AC3E}">
        <p14:creationId xmlns:p14="http://schemas.microsoft.com/office/powerpoint/2010/main" val="5595576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5DEB0B-F604-453F-A99A-3962B0C82D0F}"/>
              </a:ext>
            </a:extLst>
          </p:cNvPr>
          <p:cNvSpPr>
            <a:spLocks noGrp="1"/>
          </p:cNvSpPr>
          <p:nvPr>
            <p:ph type="title"/>
          </p:nvPr>
        </p:nvSpPr>
        <p:spPr/>
        <p:txBody>
          <a:bodyPr/>
          <a:lstStyle/>
          <a:p>
            <a:pPr algn="ctr"/>
            <a:r>
              <a:rPr lang="en-US" b="1" dirty="0">
                <a:solidFill>
                  <a:schemeClr val="accent1">
                    <a:lumMod val="50000"/>
                  </a:schemeClr>
                </a:solidFill>
                <a:latin typeface="Palatino Linotype" panose="02040502050505030304" pitchFamily="18" charset="0"/>
              </a:rPr>
              <a:t>HCBS Section of IPOS</a:t>
            </a:r>
            <a:endParaRPr lang="en-US" b="1" dirty="0">
              <a:latin typeface="Palatino Linotype" panose="02040502050505030304" pitchFamily="18" charset="0"/>
            </a:endParaRPr>
          </a:p>
        </p:txBody>
      </p:sp>
      <p:sp>
        <p:nvSpPr>
          <p:cNvPr id="3" name="Content Placeholder 2">
            <a:extLst>
              <a:ext uri="{FF2B5EF4-FFF2-40B4-BE49-F238E27FC236}">
                <a16:creationId xmlns:a16="http://schemas.microsoft.com/office/drawing/2014/main" id="{B818F4E4-8A17-4BEA-806E-41155C967751}"/>
              </a:ext>
            </a:extLst>
          </p:cNvPr>
          <p:cNvSpPr>
            <a:spLocks noGrp="1"/>
          </p:cNvSpPr>
          <p:nvPr>
            <p:ph idx="1"/>
          </p:nvPr>
        </p:nvSpPr>
        <p:spPr/>
        <p:txBody>
          <a:bodyPr vert="horz" lIns="91440" tIns="45720" rIns="91440" bIns="45720" rtlCol="0" anchor="t">
            <a:normAutofit/>
          </a:bodyPr>
          <a:lstStyle/>
          <a:p>
            <a:pPr marL="0" indent="0">
              <a:buNone/>
            </a:pPr>
            <a:r>
              <a:rPr lang="en-US" dirty="0">
                <a:latin typeface="Palatino Linotype" panose="02040502050505030304" pitchFamily="18" charset="0"/>
              </a:rPr>
              <a:t>The standardized IPOS was re-designed to assist with documenting the HCBS requirements.</a:t>
            </a:r>
          </a:p>
          <a:p>
            <a:pPr marL="0" indent="0">
              <a:buNone/>
            </a:pPr>
            <a:endParaRPr lang="en-US" dirty="0">
              <a:latin typeface="Palatino Linotype" panose="02040502050505030304" pitchFamily="18" charset="0"/>
            </a:endParaRPr>
          </a:p>
          <a:p>
            <a:pPr marL="0" indent="0">
              <a:buNone/>
            </a:pPr>
            <a:r>
              <a:rPr lang="en-US" dirty="0">
                <a:latin typeface="Palatino Linotype" panose="02040502050505030304" pitchFamily="18" charset="0"/>
              </a:rPr>
              <a:t>The questions in the HCBS Section of the IPOS are designed to make sure all of the HCBS Final Rule requirements are documented in the IPOS so the plan of service </a:t>
            </a:r>
            <a:r>
              <a:rPr lang="en-US">
                <a:latin typeface="Palatino Linotype" panose="02040502050505030304" pitchFamily="18" charset="0"/>
              </a:rPr>
              <a:t>meets federal </a:t>
            </a:r>
            <a:r>
              <a:rPr lang="en-US" dirty="0">
                <a:latin typeface="Palatino Linotype" panose="02040502050505030304" pitchFamily="18" charset="0"/>
              </a:rPr>
              <a:t>and state regulations </a:t>
            </a:r>
            <a:r>
              <a:rPr lang="en-US" dirty="0">
                <a:latin typeface="Palatino Linotype" panose="02040502050505030304" pitchFamily="18" charset="0"/>
                <a:ea typeface="+mn-lt"/>
                <a:cs typeface="+mn-lt"/>
              </a:rPr>
              <a:t>and most importantly, clearly identifies the individual's choices in one comprehensive document.</a:t>
            </a:r>
          </a:p>
          <a:p>
            <a:pPr marL="0" indent="0">
              <a:buNone/>
            </a:pPr>
            <a:endParaRPr lang="en-US" dirty="0">
              <a:latin typeface="Arial Rounded MT Bold"/>
            </a:endParaRPr>
          </a:p>
          <a:p>
            <a:pPr marL="0" indent="0">
              <a:buNone/>
            </a:pPr>
            <a:endParaRPr lang="en-US" dirty="0">
              <a:latin typeface="Arial Rounded MT Bold" panose="020F0704030504030204" pitchFamily="34" charset="0"/>
            </a:endParaRPr>
          </a:p>
          <a:p>
            <a:pPr marL="0" indent="0">
              <a:buNone/>
            </a:pPr>
            <a:endParaRPr lang="en-US" dirty="0"/>
          </a:p>
          <a:p>
            <a:pPr marL="0" indent="0">
              <a:buNone/>
            </a:pPr>
            <a:endParaRPr lang="en-US" dirty="0">
              <a:latin typeface="Arial Rounded MT Bold" panose="020F0704030504030204" pitchFamily="34" charset="0"/>
            </a:endParaRPr>
          </a:p>
        </p:txBody>
      </p:sp>
      <p:pic>
        <p:nvPicPr>
          <p:cNvPr id="5" name="Picture 4">
            <a:extLst>
              <a:ext uri="{FF2B5EF4-FFF2-40B4-BE49-F238E27FC236}">
                <a16:creationId xmlns:a16="http://schemas.microsoft.com/office/drawing/2014/main" id="{0798906C-72AF-4385-A172-87F226368B8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65808" y="5669280"/>
            <a:ext cx="1326192" cy="1188720"/>
          </a:xfrm>
          <a:prstGeom prst="rect">
            <a:avLst/>
          </a:prstGeom>
        </p:spPr>
      </p:pic>
    </p:spTree>
    <p:extLst>
      <p:ext uri="{BB962C8B-B14F-4D97-AF65-F5344CB8AC3E}">
        <p14:creationId xmlns:p14="http://schemas.microsoft.com/office/powerpoint/2010/main" val="18756131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5DEB0B-F604-453F-A99A-3962B0C82D0F}"/>
              </a:ext>
            </a:extLst>
          </p:cNvPr>
          <p:cNvSpPr>
            <a:spLocks noGrp="1"/>
          </p:cNvSpPr>
          <p:nvPr>
            <p:ph type="title"/>
          </p:nvPr>
        </p:nvSpPr>
        <p:spPr>
          <a:xfrm>
            <a:off x="838200" y="365125"/>
            <a:ext cx="10515600" cy="1325563"/>
          </a:xfrm>
        </p:spPr>
        <p:txBody>
          <a:bodyPr>
            <a:normAutofit/>
          </a:bodyPr>
          <a:lstStyle/>
          <a:p>
            <a:pPr algn="ctr"/>
            <a:r>
              <a:rPr lang="en-US" sz="4000" b="1" dirty="0">
                <a:solidFill>
                  <a:schemeClr val="accent1">
                    <a:lumMod val="50000"/>
                  </a:schemeClr>
                </a:solidFill>
                <a:latin typeface="Palatino Linotype" panose="02040502050505030304" pitchFamily="18" charset="0"/>
              </a:rPr>
              <a:t>Completing the HCBS Section in the IPOS</a:t>
            </a:r>
          </a:p>
        </p:txBody>
      </p:sp>
      <p:sp>
        <p:nvSpPr>
          <p:cNvPr id="3" name="Content Placeholder 2">
            <a:extLst>
              <a:ext uri="{FF2B5EF4-FFF2-40B4-BE49-F238E27FC236}">
                <a16:creationId xmlns:a16="http://schemas.microsoft.com/office/drawing/2014/main" id="{B818F4E4-8A17-4BEA-806E-41155C967751}"/>
              </a:ext>
            </a:extLst>
          </p:cNvPr>
          <p:cNvSpPr>
            <a:spLocks noGrp="1"/>
          </p:cNvSpPr>
          <p:nvPr>
            <p:ph idx="1"/>
          </p:nvPr>
        </p:nvSpPr>
        <p:spPr/>
        <p:txBody>
          <a:bodyPr vert="horz" lIns="91440" tIns="45720" rIns="91440" bIns="45720" rtlCol="0" anchor="t">
            <a:normAutofit/>
          </a:bodyPr>
          <a:lstStyle/>
          <a:p>
            <a:pPr marL="0" indent="0">
              <a:buNone/>
            </a:pPr>
            <a:endParaRPr lang="en-US" dirty="0">
              <a:latin typeface="Arial Rounded MT Bold"/>
            </a:endParaRPr>
          </a:p>
          <a:p>
            <a:pPr marL="0" indent="0">
              <a:buNone/>
            </a:pPr>
            <a:r>
              <a:rPr lang="en-US" dirty="0">
                <a:latin typeface="Palatino Linotype" panose="02040502050505030304" pitchFamily="18" charset="0"/>
              </a:rPr>
              <a:t>The remainder of this PowerPoint will identify how to complete the HCBS section of the IPOS.</a:t>
            </a:r>
          </a:p>
          <a:p>
            <a:pPr marL="0" indent="0">
              <a:buNone/>
            </a:pPr>
            <a:endParaRPr lang="en-US" dirty="0">
              <a:latin typeface="Palatino Linotype" panose="02040502050505030304" pitchFamily="18" charset="0"/>
            </a:endParaRPr>
          </a:p>
          <a:p>
            <a:pPr marL="0" indent="0">
              <a:buNone/>
            </a:pPr>
            <a:r>
              <a:rPr lang="en-US" dirty="0">
                <a:latin typeface="Palatino Linotype" panose="02040502050505030304" pitchFamily="18" charset="0"/>
              </a:rPr>
              <a:t>Let's begin with identifying which members you support need to have this section of the IPOS completed.</a:t>
            </a:r>
          </a:p>
        </p:txBody>
      </p:sp>
      <p:pic>
        <p:nvPicPr>
          <p:cNvPr id="5" name="Picture 4">
            <a:extLst>
              <a:ext uri="{FF2B5EF4-FFF2-40B4-BE49-F238E27FC236}">
                <a16:creationId xmlns:a16="http://schemas.microsoft.com/office/drawing/2014/main" id="{20092852-3DC5-4570-B5A2-AE3E317D7D0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65808" y="5669280"/>
            <a:ext cx="1326192" cy="1188720"/>
          </a:xfrm>
          <a:prstGeom prst="rect">
            <a:avLst/>
          </a:prstGeom>
        </p:spPr>
      </p:pic>
    </p:spTree>
    <p:extLst>
      <p:ext uri="{BB962C8B-B14F-4D97-AF65-F5344CB8AC3E}">
        <p14:creationId xmlns:p14="http://schemas.microsoft.com/office/powerpoint/2010/main" val="41703723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5DEB0B-F604-453F-A99A-3962B0C82D0F}"/>
              </a:ext>
            </a:extLst>
          </p:cNvPr>
          <p:cNvSpPr>
            <a:spLocks noGrp="1"/>
          </p:cNvSpPr>
          <p:nvPr>
            <p:ph type="title"/>
          </p:nvPr>
        </p:nvSpPr>
        <p:spPr>
          <a:xfrm>
            <a:off x="607291" y="365125"/>
            <a:ext cx="10515600" cy="1325563"/>
          </a:xfrm>
        </p:spPr>
        <p:txBody>
          <a:bodyPr/>
          <a:lstStyle/>
          <a:p>
            <a:pPr algn="ctr"/>
            <a:r>
              <a:rPr lang="en-US" b="1" dirty="0">
                <a:solidFill>
                  <a:schemeClr val="accent1">
                    <a:lumMod val="50000"/>
                  </a:schemeClr>
                </a:solidFill>
                <a:latin typeface="Palatino Linotype" panose="02040502050505030304" pitchFamily="18" charset="0"/>
              </a:rPr>
              <a:t>What is HCBS?</a:t>
            </a:r>
          </a:p>
        </p:txBody>
      </p:sp>
      <p:sp>
        <p:nvSpPr>
          <p:cNvPr id="3" name="Content Placeholder 2">
            <a:extLst>
              <a:ext uri="{FF2B5EF4-FFF2-40B4-BE49-F238E27FC236}">
                <a16:creationId xmlns:a16="http://schemas.microsoft.com/office/drawing/2014/main" id="{B818F4E4-8A17-4BEA-806E-41155C967751}"/>
              </a:ext>
            </a:extLst>
          </p:cNvPr>
          <p:cNvSpPr>
            <a:spLocks noGrp="1"/>
          </p:cNvSpPr>
          <p:nvPr>
            <p:ph idx="1"/>
          </p:nvPr>
        </p:nvSpPr>
        <p:spPr>
          <a:xfrm>
            <a:off x="1115291" y="1912302"/>
            <a:ext cx="10515600" cy="4351338"/>
          </a:xfrm>
        </p:spPr>
        <p:txBody>
          <a:bodyPr vert="horz" lIns="91440" tIns="45720" rIns="91440" bIns="45720" rtlCol="0" anchor="t">
            <a:normAutofit/>
          </a:bodyPr>
          <a:lstStyle/>
          <a:p>
            <a:pPr marL="0" indent="0">
              <a:buNone/>
            </a:pPr>
            <a:endParaRPr lang="en-US" dirty="0">
              <a:latin typeface="Palatino Linotype" panose="02040502050505030304" pitchFamily="18" charset="0"/>
            </a:endParaRPr>
          </a:p>
          <a:p>
            <a:pPr marL="0" indent="0">
              <a:buNone/>
            </a:pPr>
            <a:r>
              <a:rPr lang="en-US" dirty="0">
                <a:latin typeface="Palatino Linotype" panose="02040502050505030304" pitchFamily="18" charset="0"/>
              </a:rPr>
              <a:t>HCBS stands for Home and Community Based Services.</a:t>
            </a:r>
          </a:p>
          <a:p>
            <a:pPr marL="0" indent="0">
              <a:buNone/>
            </a:pPr>
            <a:endParaRPr lang="en-US" dirty="0">
              <a:latin typeface="Palatino Linotype" panose="02040502050505030304" pitchFamily="18" charset="0"/>
            </a:endParaRPr>
          </a:p>
          <a:p>
            <a:pPr marL="0" indent="0">
              <a:buNone/>
            </a:pPr>
            <a:r>
              <a:rPr lang="en-US" dirty="0">
                <a:latin typeface="Palatino Linotype" panose="02040502050505030304" pitchFamily="18" charset="0"/>
              </a:rPr>
              <a:t>These are Medicaid services for people with disabilities, to help them live in their own homes and communities.</a:t>
            </a:r>
          </a:p>
          <a:p>
            <a:pPr marL="0" indent="0">
              <a:buNone/>
            </a:pPr>
            <a:endParaRPr lang="en-US" dirty="0">
              <a:latin typeface="Arial Rounded MT Bold" panose="020F0704030504030204" pitchFamily="34" charset="0"/>
            </a:endParaRPr>
          </a:p>
        </p:txBody>
      </p:sp>
      <p:pic>
        <p:nvPicPr>
          <p:cNvPr id="5" name="Picture 4">
            <a:extLst>
              <a:ext uri="{FF2B5EF4-FFF2-40B4-BE49-F238E27FC236}">
                <a16:creationId xmlns:a16="http://schemas.microsoft.com/office/drawing/2014/main" id="{76EB6283-EA02-4D41-BB97-2FE99C29E27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65808" y="5669280"/>
            <a:ext cx="1326192" cy="1188720"/>
          </a:xfrm>
          <a:prstGeom prst="rect">
            <a:avLst/>
          </a:prstGeom>
        </p:spPr>
      </p:pic>
    </p:spTree>
    <p:extLst>
      <p:ext uri="{BB962C8B-B14F-4D97-AF65-F5344CB8AC3E}">
        <p14:creationId xmlns:p14="http://schemas.microsoft.com/office/powerpoint/2010/main" val="30697239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6FEA57-9DB2-4EB1-9BC9-9D70D8D21BDE}"/>
              </a:ext>
            </a:extLst>
          </p:cNvPr>
          <p:cNvSpPr>
            <a:spLocks noGrp="1"/>
          </p:cNvSpPr>
          <p:nvPr>
            <p:ph type="title"/>
          </p:nvPr>
        </p:nvSpPr>
        <p:spPr>
          <a:xfrm>
            <a:off x="1038715" y="573171"/>
            <a:ext cx="10584224" cy="713363"/>
          </a:xfrm>
        </p:spPr>
        <p:txBody>
          <a:bodyPr>
            <a:normAutofit fontScale="90000"/>
          </a:bodyPr>
          <a:lstStyle/>
          <a:p>
            <a:r>
              <a:rPr lang="en-US" b="1" dirty="0">
                <a:solidFill>
                  <a:schemeClr val="accent1">
                    <a:lumMod val="50000"/>
                  </a:schemeClr>
                </a:solidFill>
                <a:latin typeface="Palatino Linotype" panose="02040502050505030304" pitchFamily="18" charset="0"/>
              </a:rPr>
              <a:t>Completing the HCBS Section in the IPOS</a:t>
            </a:r>
            <a:r>
              <a:rPr lang="en-US" dirty="0">
                <a:latin typeface="Palatino Linotype" panose="02040502050505030304" pitchFamily="18" charset="0"/>
              </a:rPr>
              <a:t>​</a:t>
            </a:r>
            <a:endParaRPr lang="en-US" sz="5400" dirty="0">
              <a:solidFill>
                <a:schemeClr val="bg2">
                  <a:lumMod val="25000"/>
                </a:schemeClr>
              </a:solidFill>
              <a:latin typeface="Palatino Linotype" panose="02040502050505030304" pitchFamily="18" charset="0"/>
            </a:endParaRPr>
          </a:p>
        </p:txBody>
      </p:sp>
      <p:sp>
        <p:nvSpPr>
          <p:cNvPr id="3" name="Content Placeholder 2">
            <a:extLst>
              <a:ext uri="{FF2B5EF4-FFF2-40B4-BE49-F238E27FC236}">
                <a16:creationId xmlns:a16="http://schemas.microsoft.com/office/drawing/2014/main" id="{BA437741-8E34-4D0D-91A7-1962FDD8E65B}"/>
              </a:ext>
            </a:extLst>
          </p:cNvPr>
          <p:cNvSpPr>
            <a:spLocks noGrp="1"/>
          </p:cNvSpPr>
          <p:nvPr>
            <p:ph sz="half" idx="1"/>
          </p:nvPr>
        </p:nvSpPr>
        <p:spPr>
          <a:xfrm>
            <a:off x="1130155" y="1676807"/>
            <a:ext cx="10401344" cy="1434538"/>
          </a:xfrm>
        </p:spPr>
        <p:txBody>
          <a:bodyPr vert="horz" lIns="91440" tIns="45720" rIns="91440" bIns="45720" rtlCol="0" anchor="t">
            <a:normAutofit/>
          </a:bodyPr>
          <a:lstStyle/>
          <a:p>
            <a:pPr marL="0" indent="0">
              <a:buNone/>
            </a:pPr>
            <a:r>
              <a:rPr lang="en-US" dirty="0">
                <a:latin typeface="Palatino Linotype" panose="02040502050505030304" pitchFamily="18" charset="0"/>
                <a:cs typeface="Arial"/>
              </a:rPr>
              <a:t>The HCBS section of the IPOS needs to be completed for those individuals who reside in a</a:t>
            </a:r>
            <a:r>
              <a:rPr lang="en-US" dirty="0">
                <a:solidFill>
                  <a:srgbClr val="404040"/>
                </a:solidFill>
                <a:latin typeface="Palatino Linotype" panose="02040502050505030304" pitchFamily="18" charset="0"/>
                <a:cs typeface="Arial"/>
              </a:rPr>
              <a:t> </a:t>
            </a:r>
            <a:r>
              <a:rPr lang="en-US" b="1" dirty="0">
                <a:latin typeface="Palatino Linotype" panose="02040502050505030304" pitchFamily="18" charset="0"/>
                <a:cs typeface="Arial"/>
              </a:rPr>
              <a:t>provider owned or operated/controlled settings </a:t>
            </a:r>
            <a:r>
              <a:rPr lang="en-US" b="1" i="1" u="sng" dirty="0">
                <a:latin typeface="Palatino Linotype" panose="02040502050505030304" pitchFamily="18" charset="0"/>
                <a:cs typeface="Arial"/>
              </a:rPr>
              <a:t>and</a:t>
            </a:r>
            <a:r>
              <a:rPr lang="en-US" b="1" i="1" u="sng" dirty="0">
                <a:solidFill>
                  <a:srgbClr val="002060"/>
                </a:solidFill>
                <a:latin typeface="Palatino Linotype" panose="02040502050505030304" pitchFamily="18" charset="0"/>
                <a:cs typeface="Arial"/>
              </a:rPr>
              <a:t> </a:t>
            </a:r>
            <a:r>
              <a:rPr lang="en-US" dirty="0">
                <a:latin typeface="Palatino Linotype" panose="02040502050505030304" pitchFamily="18" charset="0"/>
                <a:cs typeface="Arial"/>
              </a:rPr>
              <a:t>receive HCBS services.​</a:t>
            </a:r>
          </a:p>
        </p:txBody>
      </p:sp>
      <p:sp>
        <p:nvSpPr>
          <p:cNvPr id="5" name="TextBox 4">
            <a:extLst>
              <a:ext uri="{FF2B5EF4-FFF2-40B4-BE49-F238E27FC236}">
                <a16:creationId xmlns:a16="http://schemas.microsoft.com/office/drawing/2014/main" id="{3E5FC99F-F747-4C15-AC09-A384B2E5BDB7}"/>
              </a:ext>
            </a:extLst>
          </p:cNvPr>
          <p:cNvSpPr txBox="1"/>
          <p:nvPr/>
        </p:nvSpPr>
        <p:spPr>
          <a:xfrm>
            <a:off x="1254369" y="3997569"/>
            <a:ext cx="3833446"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2060"/>
                </a:solidFill>
                <a:effectLst/>
                <a:uLnTx/>
                <a:uFillTx/>
                <a:latin typeface="Palatino Linotype"/>
                <a:ea typeface="+mn-ea"/>
                <a:cs typeface="+mn-cs"/>
              </a:rPr>
              <a:t>Residential settings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a:ln>
                  <a:noFill/>
                </a:ln>
                <a:solidFill>
                  <a:srgbClr val="002060"/>
                </a:solidFill>
                <a:effectLst/>
                <a:uLnTx/>
                <a:uFillTx/>
                <a:latin typeface="Palatino Linotype"/>
                <a:ea typeface="+mn-ea"/>
                <a:cs typeface="+mn-cs"/>
              </a:rPr>
              <a:t>Licensed &amp; unlicensed AFC Homes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a:ln>
                  <a:noFill/>
                </a:ln>
                <a:solidFill>
                  <a:srgbClr val="002060"/>
                </a:solidFill>
                <a:effectLst/>
                <a:uLnTx/>
                <a:uFillTx/>
                <a:latin typeface="Palatino Linotype"/>
                <a:ea typeface="+mn-ea"/>
                <a:cs typeface="+mn-cs"/>
              </a:rPr>
              <a:t>SIL / SIP</a:t>
            </a:r>
          </a:p>
        </p:txBody>
      </p:sp>
      <p:sp>
        <p:nvSpPr>
          <p:cNvPr id="6" name="TextBox 5">
            <a:extLst>
              <a:ext uri="{FF2B5EF4-FFF2-40B4-BE49-F238E27FC236}">
                <a16:creationId xmlns:a16="http://schemas.microsoft.com/office/drawing/2014/main" id="{5E89EC35-2F6B-4F38-BB8B-6143DC59EE72}"/>
              </a:ext>
            </a:extLst>
          </p:cNvPr>
          <p:cNvSpPr txBox="1"/>
          <p:nvPr/>
        </p:nvSpPr>
        <p:spPr>
          <a:xfrm>
            <a:off x="6718570" y="3954763"/>
            <a:ext cx="3505200" cy="1477328"/>
          </a:xfrm>
          <a:prstGeom prst="rect">
            <a:avLst/>
          </a:prstGeom>
          <a:noFill/>
        </p:spPr>
        <p:txBody>
          <a:bodyPr wrap="square" rtlCol="0">
            <a:spAutoFit/>
          </a:bodyPr>
          <a:lstStyle/>
          <a:p>
            <a:pPr lvl="0" defTabSz="914400">
              <a:defRPr/>
            </a:pPr>
            <a:r>
              <a:rPr lang="en-US">
                <a:solidFill>
                  <a:prstClr val="black"/>
                </a:solidFill>
                <a:latin typeface="Palatino Linotype"/>
              </a:rPr>
              <a:t>Parents' Home​</a:t>
            </a:r>
          </a:p>
          <a:p>
            <a:pPr lvl="0" defTabSz="914400">
              <a:defRPr/>
            </a:pPr>
            <a:r>
              <a:rPr lang="en-US">
                <a:solidFill>
                  <a:prstClr val="black"/>
                </a:solidFill>
                <a:latin typeface="Palatino Linotype"/>
              </a:rPr>
              <a:t>Other Family Member Home Rental or Lease agreement with a Non-Provider entity or individual​</a:t>
            </a:r>
            <a:endParaRPr kumimoji="0" lang="en-US" sz="1800" b="0" i="0" u="none" strike="noStrike" kern="1200" cap="none" spc="0" normalizeH="0" baseline="0" noProof="0">
              <a:ln>
                <a:noFill/>
              </a:ln>
              <a:solidFill>
                <a:prstClr val="black"/>
              </a:solidFill>
              <a:effectLst/>
              <a:uLnTx/>
              <a:uFillTx/>
              <a:latin typeface="Palatino Linotype"/>
              <a:ea typeface="+mn-ea"/>
              <a:cs typeface="+mn-cs"/>
            </a:endParaRPr>
          </a:p>
        </p:txBody>
      </p:sp>
      <p:sp>
        <p:nvSpPr>
          <p:cNvPr id="8" name="Oval 7">
            <a:extLst>
              <a:ext uri="{FF2B5EF4-FFF2-40B4-BE49-F238E27FC236}">
                <a16:creationId xmlns:a16="http://schemas.microsoft.com/office/drawing/2014/main" id="{5AFD4C2D-B467-4DC0-A2A8-7770C408F826}"/>
              </a:ext>
            </a:extLst>
          </p:cNvPr>
          <p:cNvSpPr/>
          <p:nvPr/>
        </p:nvSpPr>
        <p:spPr>
          <a:xfrm>
            <a:off x="829093" y="3767596"/>
            <a:ext cx="3833445" cy="1767441"/>
          </a:xfrm>
          <a:prstGeom prst="ellipse">
            <a:avLst/>
          </a:pr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Palatino Linotype"/>
              <a:ea typeface="+mn-ea"/>
              <a:cs typeface="+mn-cs"/>
            </a:endParaRPr>
          </a:p>
        </p:txBody>
      </p:sp>
      <p:sp>
        <p:nvSpPr>
          <p:cNvPr id="9" name="TextBox 8">
            <a:extLst>
              <a:ext uri="{FF2B5EF4-FFF2-40B4-BE49-F238E27FC236}">
                <a16:creationId xmlns:a16="http://schemas.microsoft.com/office/drawing/2014/main" id="{BBBB6E34-D0CF-4E58-93CA-8210C2794E93}"/>
              </a:ext>
            </a:extLst>
          </p:cNvPr>
          <p:cNvSpPr txBox="1"/>
          <p:nvPr/>
        </p:nvSpPr>
        <p:spPr>
          <a:xfrm>
            <a:off x="4260715" y="5535037"/>
            <a:ext cx="245785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Palatino Linotype"/>
                <a:ea typeface="+mn-ea"/>
                <a:cs typeface="+mn-cs"/>
              </a:rPr>
              <a:t>HCBS Section of IPOS</a:t>
            </a:r>
          </a:p>
        </p:txBody>
      </p:sp>
      <p:sp>
        <p:nvSpPr>
          <p:cNvPr id="10" name="Arrow: Bent 9">
            <a:extLst>
              <a:ext uri="{FF2B5EF4-FFF2-40B4-BE49-F238E27FC236}">
                <a16:creationId xmlns:a16="http://schemas.microsoft.com/office/drawing/2014/main" id="{F07E60C6-10CD-4B24-AF71-B7BC9657A117}"/>
              </a:ext>
            </a:extLst>
          </p:cNvPr>
          <p:cNvSpPr/>
          <p:nvPr/>
        </p:nvSpPr>
        <p:spPr>
          <a:xfrm rot="5400000">
            <a:off x="4709135" y="4486559"/>
            <a:ext cx="1026074" cy="868680"/>
          </a:xfrm>
          <a:prstGeom prst="bentArrow">
            <a:avLst/>
          </a:prstGeom>
          <a:solidFill>
            <a:srgbClr val="00B0F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alatino Linotype"/>
              <a:ea typeface="+mn-ea"/>
              <a:cs typeface="+mn-cs"/>
            </a:endParaRPr>
          </a:p>
        </p:txBody>
      </p:sp>
      <p:sp>
        <p:nvSpPr>
          <p:cNvPr id="7" name="Multiplication Sign 6">
            <a:extLst>
              <a:ext uri="{FF2B5EF4-FFF2-40B4-BE49-F238E27FC236}">
                <a16:creationId xmlns:a16="http://schemas.microsoft.com/office/drawing/2014/main" id="{09B969D5-1CD1-4532-B083-5BF57A47B34D}"/>
              </a:ext>
            </a:extLst>
          </p:cNvPr>
          <p:cNvSpPr/>
          <p:nvPr/>
        </p:nvSpPr>
        <p:spPr>
          <a:xfrm>
            <a:off x="7196361" y="3090404"/>
            <a:ext cx="1578241" cy="3350008"/>
          </a:xfrm>
          <a:prstGeom prst="mathMultiply">
            <a:avLst/>
          </a:prstGeom>
          <a:solidFill>
            <a:srgbClr val="FF0000">
              <a:alpha val="25000"/>
            </a:srgbClr>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200AE40E-DBD1-40FC-9941-EF5BC2E24A0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65808" y="5669280"/>
            <a:ext cx="1326192" cy="1188720"/>
          </a:xfrm>
          <a:prstGeom prst="rect">
            <a:avLst/>
          </a:prstGeom>
        </p:spPr>
      </p:pic>
    </p:spTree>
    <p:extLst>
      <p:ext uri="{BB962C8B-B14F-4D97-AF65-F5344CB8AC3E}">
        <p14:creationId xmlns:p14="http://schemas.microsoft.com/office/powerpoint/2010/main" val="34820708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5DEB0B-F604-453F-A99A-3962B0C82D0F}"/>
              </a:ext>
            </a:extLst>
          </p:cNvPr>
          <p:cNvSpPr>
            <a:spLocks noGrp="1"/>
          </p:cNvSpPr>
          <p:nvPr>
            <p:ph type="title"/>
          </p:nvPr>
        </p:nvSpPr>
        <p:spPr/>
        <p:txBody>
          <a:bodyPr>
            <a:normAutofit/>
          </a:bodyPr>
          <a:lstStyle/>
          <a:p>
            <a:pPr algn="ctr"/>
            <a:r>
              <a:rPr lang="en-US" sz="4000" b="1" dirty="0">
                <a:solidFill>
                  <a:schemeClr val="accent1">
                    <a:lumMod val="50000"/>
                  </a:schemeClr>
                </a:solidFill>
                <a:latin typeface="Palatino Linotype" panose="02040502050505030304" pitchFamily="18" charset="0"/>
                <a:ea typeface="+mj-lt"/>
                <a:cs typeface="+mj-lt"/>
              </a:rPr>
              <a:t>Completing the HCBS Section in the IPOS</a:t>
            </a:r>
            <a:endParaRPr lang="en-US" b="1" dirty="0">
              <a:solidFill>
                <a:schemeClr val="accent1">
                  <a:lumMod val="50000"/>
                </a:schemeClr>
              </a:solidFill>
              <a:latin typeface="Palatino Linotype" panose="02040502050505030304" pitchFamily="18" charset="0"/>
            </a:endParaRPr>
          </a:p>
        </p:txBody>
      </p:sp>
      <p:sp>
        <p:nvSpPr>
          <p:cNvPr id="3" name="Content Placeholder 2">
            <a:extLst>
              <a:ext uri="{FF2B5EF4-FFF2-40B4-BE49-F238E27FC236}">
                <a16:creationId xmlns:a16="http://schemas.microsoft.com/office/drawing/2014/main" id="{B818F4E4-8A17-4BEA-806E-41155C967751}"/>
              </a:ext>
            </a:extLst>
          </p:cNvPr>
          <p:cNvSpPr>
            <a:spLocks noGrp="1"/>
          </p:cNvSpPr>
          <p:nvPr>
            <p:ph idx="1"/>
          </p:nvPr>
        </p:nvSpPr>
        <p:spPr>
          <a:xfrm>
            <a:off x="838200" y="2873523"/>
            <a:ext cx="10515600" cy="3311091"/>
          </a:xfrm>
        </p:spPr>
        <p:txBody>
          <a:bodyPr numCol="2">
            <a:normAutofit fontScale="77500" lnSpcReduction="20000"/>
          </a:bodyPr>
          <a:lstStyle/>
          <a:p>
            <a:pPr>
              <a:spcBef>
                <a:spcPts val="1200"/>
              </a:spcBef>
            </a:pPr>
            <a:r>
              <a:rPr lang="en-US" sz="3100" dirty="0">
                <a:latin typeface="Palatino Linotype" panose="02040502050505030304" pitchFamily="18" charset="0"/>
                <a:cs typeface="Arial" panose="020B0604020202020204" pitchFamily="34" charset="0"/>
              </a:rPr>
              <a:t>Assistive Technology</a:t>
            </a:r>
          </a:p>
          <a:p>
            <a:pPr>
              <a:lnSpc>
                <a:spcPct val="110000"/>
              </a:lnSpc>
              <a:spcBef>
                <a:spcPts val="1200"/>
              </a:spcBef>
            </a:pPr>
            <a:r>
              <a:rPr lang="en-US" sz="3100" dirty="0">
                <a:latin typeface="Palatino Linotype" panose="02040502050505030304" pitchFamily="18" charset="0"/>
                <a:cs typeface="Arial" panose="020B0604020202020204" pitchFamily="34" charset="0"/>
              </a:rPr>
              <a:t>Community Living Supports</a:t>
            </a:r>
          </a:p>
          <a:p>
            <a:pPr>
              <a:lnSpc>
                <a:spcPct val="110000"/>
              </a:lnSpc>
              <a:spcBef>
                <a:spcPts val="1200"/>
              </a:spcBef>
            </a:pPr>
            <a:r>
              <a:rPr lang="en-US" sz="3100" dirty="0">
                <a:latin typeface="Palatino Linotype" panose="02040502050505030304" pitchFamily="18" charset="0"/>
                <a:cs typeface="Arial" panose="020B0604020202020204" pitchFamily="34" charset="0"/>
              </a:rPr>
              <a:t>Enhanced Pharmacy</a:t>
            </a:r>
          </a:p>
          <a:p>
            <a:pPr>
              <a:lnSpc>
                <a:spcPct val="110000"/>
              </a:lnSpc>
              <a:spcBef>
                <a:spcPts val="1200"/>
              </a:spcBef>
            </a:pPr>
            <a:r>
              <a:rPr lang="en-US" sz="3100" dirty="0">
                <a:latin typeface="Palatino Linotype" panose="02040502050505030304" pitchFamily="18" charset="0"/>
                <a:cs typeface="Arial" panose="020B0604020202020204" pitchFamily="34" charset="0"/>
              </a:rPr>
              <a:t>Environmental Modifications</a:t>
            </a:r>
          </a:p>
          <a:p>
            <a:pPr>
              <a:lnSpc>
                <a:spcPct val="110000"/>
              </a:lnSpc>
              <a:spcBef>
                <a:spcPts val="1200"/>
              </a:spcBef>
            </a:pPr>
            <a:r>
              <a:rPr lang="en-US" sz="3100" dirty="0">
                <a:latin typeface="Palatino Linotype" panose="02040502050505030304" pitchFamily="18" charset="0"/>
                <a:cs typeface="Arial" panose="020B0604020202020204" pitchFamily="34" charset="0"/>
              </a:rPr>
              <a:t>Family Support &amp; Training</a:t>
            </a:r>
          </a:p>
          <a:p>
            <a:pPr>
              <a:lnSpc>
                <a:spcPct val="110000"/>
              </a:lnSpc>
              <a:spcBef>
                <a:spcPts val="1200"/>
              </a:spcBef>
            </a:pPr>
            <a:r>
              <a:rPr lang="en-US" sz="3100" dirty="0">
                <a:latin typeface="Palatino Linotype" panose="02040502050505030304" pitchFamily="18" charset="0"/>
                <a:cs typeface="Arial" panose="020B0604020202020204" pitchFamily="34" charset="0"/>
              </a:rPr>
              <a:t>Fiscal Intermediary Services</a:t>
            </a:r>
          </a:p>
          <a:p>
            <a:pPr>
              <a:spcBef>
                <a:spcPts val="1200"/>
              </a:spcBef>
            </a:pPr>
            <a:r>
              <a:rPr lang="en-US" sz="3100" dirty="0">
                <a:latin typeface="Palatino Linotype" panose="02040502050505030304" pitchFamily="18" charset="0"/>
                <a:cs typeface="Arial" panose="020B0604020202020204" pitchFamily="34" charset="0"/>
              </a:rPr>
              <a:t>Housing Assistance</a:t>
            </a:r>
          </a:p>
          <a:p>
            <a:pPr>
              <a:lnSpc>
                <a:spcPct val="110000"/>
              </a:lnSpc>
              <a:spcBef>
                <a:spcPts val="1200"/>
              </a:spcBef>
            </a:pPr>
            <a:r>
              <a:rPr lang="en-US" dirty="0">
                <a:latin typeface="Palatino Linotype" panose="02040502050505030304" pitchFamily="18" charset="0"/>
                <a:cs typeface="Arial" panose="020B0604020202020204" pitchFamily="34" charset="0"/>
              </a:rPr>
              <a:t>Peer-delivered or -Operated Support Services</a:t>
            </a:r>
          </a:p>
          <a:p>
            <a:pPr>
              <a:lnSpc>
                <a:spcPct val="110000"/>
              </a:lnSpc>
              <a:spcBef>
                <a:spcPts val="1200"/>
              </a:spcBef>
            </a:pPr>
            <a:r>
              <a:rPr lang="en-US" dirty="0">
                <a:latin typeface="Palatino Linotype" panose="02040502050505030304" pitchFamily="18" charset="0"/>
                <a:cs typeface="Arial" panose="020B0604020202020204" pitchFamily="34" charset="0"/>
              </a:rPr>
              <a:t>Respite Care</a:t>
            </a:r>
          </a:p>
          <a:p>
            <a:pPr>
              <a:lnSpc>
                <a:spcPct val="110000"/>
              </a:lnSpc>
              <a:spcBef>
                <a:spcPts val="1200"/>
              </a:spcBef>
            </a:pPr>
            <a:r>
              <a:rPr lang="en-US" dirty="0">
                <a:latin typeface="Palatino Linotype" panose="02040502050505030304" pitchFamily="18" charset="0"/>
                <a:cs typeface="Arial" panose="020B0604020202020204" pitchFamily="34" charset="0"/>
              </a:rPr>
              <a:t>Skill-Building Assistance</a:t>
            </a:r>
          </a:p>
          <a:p>
            <a:pPr>
              <a:lnSpc>
                <a:spcPct val="110000"/>
              </a:lnSpc>
              <a:spcBef>
                <a:spcPts val="1200"/>
              </a:spcBef>
            </a:pPr>
            <a:r>
              <a:rPr lang="en-US" dirty="0">
                <a:latin typeface="Palatino Linotype" panose="02040502050505030304" pitchFamily="18" charset="0"/>
                <a:cs typeface="Arial" panose="020B0604020202020204" pitchFamily="34" charset="0"/>
              </a:rPr>
              <a:t>Supported/Integrated Employment</a:t>
            </a:r>
          </a:p>
          <a:p>
            <a:pPr>
              <a:lnSpc>
                <a:spcPct val="110000"/>
              </a:lnSpc>
              <a:spcBef>
                <a:spcPts val="1200"/>
              </a:spcBef>
            </a:pPr>
            <a:r>
              <a:rPr lang="en-US" dirty="0">
                <a:latin typeface="Palatino Linotype" panose="02040502050505030304" pitchFamily="18" charset="0"/>
                <a:cs typeface="Arial" panose="020B0604020202020204" pitchFamily="34" charset="0"/>
              </a:rPr>
              <a:t>Support and Service Coordination</a:t>
            </a:r>
          </a:p>
          <a:p>
            <a:pPr marL="0" indent="0">
              <a:buNone/>
            </a:pPr>
            <a:endParaRPr lang="en-US" sz="1400" dirty="0">
              <a:latin typeface="Arial Rounded MT Bold" panose="020F0704030504030204" pitchFamily="34" charset="0"/>
            </a:endParaRPr>
          </a:p>
          <a:p>
            <a:pPr marL="0" indent="0">
              <a:buNone/>
            </a:pPr>
            <a:endParaRPr lang="en-US" sz="1400" dirty="0">
              <a:latin typeface="Arial Rounded MT Bold" panose="020F0704030504030204" pitchFamily="34" charset="0"/>
            </a:endParaRPr>
          </a:p>
          <a:p>
            <a:pPr marL="0" indent="0">
              <a:buNone/>
            </a:pPr>
            <a:endParaRPr lang="en-US" sz="1400" dirty="0">
              <a:latin typeface="Arial Rounded MT Bold" panose="020F0704030504030204" pitchFamily="34" charset="0"/>
            </a:endParaRPr>
          </a:p>
        </p:txBody>
      </p:sp>
      <p:sp>
        <p:nvSpPr>
          <p:cNvPr id="5" name="TextBox 4">
            <a:extLst>
              <a:ext uri="{FF2B5EF4-FFF2-40B4-BE49-F238E27FC236}">
                <a16:creationId xmlns:a16="http://schemas.microsoft.com/office/drawing/2014/main" id="{CE56A84C-0A7B-400C-94BC-B307CF1CAA98}"/>
              </a:ext>
            </a:extLst>
          </p:cNvPr>
          <p:cNvSpPr txBox="1"/>
          <p:nvPr/>
        </p:nvSpPr>
        <p:spPr>
          <a:xfrm>
            <a:off x="626504" y="1646898"/>
            <a:ext cx="10924674" cy="830997"/>
          </a:xfrm>
          <a:prstGeom prst="rect">
            <a:avLst/>
          </a:prstGeom>
          <a:noFill/>
        </p:spPr>
        <p:txBody>
          <a:bodyPr wrap="square" lIns="91440" tIns="45720" rIns="91440" bIns="45720" rtlCol="0" anchor="t">
            <a:spAutoFit/>
          </a:bodyPr>
          <a:lstStyle/>
          <a:p>
            <a:r>
              <a:rPr lang="en-US" sz="2400" dirty="0">
                <a:latin typeface="Arial Rounded MT Bold"/>
              </a:rPr>
              <a:t>. . . and have a need for and or receive one or more of the following HCBS services listed below:</a:t>
            </a:r>
            <a:endParaRPr lang="en-US" sz="2400" dirty="0">
              <a:cs typeface="Calibri"/>
            </a:endParaRPr>
          </a:p>
        </p:txBody>
      </p:sp>
      <p:pic>
        <p:nvPicPr>
          <p:cNvPr id="6" name="Picture 5">
            <a:extLst>
              <a:ext uri="{FF2B5EF4-FFF2-40B4-BE49-F238E27FC236}">
                <a16:creationId xmlns:a16="http://schemas.microsoft.com/office/drawing/2014/main" id="{ADBAF2CC-C411-43BC-88F0-DEA8F9A17C8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65808" y="5669280"/>
            <a:ext cx="1326192" cy="1188720"/>
          </a:xfrm>
          <a:prstGeom prst="rect">
            <a:avLst/>
          </a:prstGeom>
        </p:spPr>
      </p:pic>
    </p:spTree>
    <p:extLst>
      <p:ext uri="{BB962C8B-B14F-4D97-AF65-F5344CB8AC3E}">
        <p14:creationId xmlns:p14="http://schemas.microsoft.com/office/powerpoint/2010/main" val="9737875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5DEB0B-F604-453F-A99A-3962B0C82D0F}"/>
              </a:ext>
            </a:extLst>
          </p:cNvPr>
          <p:cNvSpPr>
            <a:spLocks noGrp="1"/>
          </p:cNvSpPr>
          <p:nvPr>
            <p:ph type="title"/>
          </p:nvPr>
        </p:nvSpPr>
        <p:spPr>
          <a:xfrm>
            <a:off x="838200" y="365125"/>
            <a:ext cx="10515600" cy="1325563"/>
          </a:xfrm>
        </p:spPr>
        <p:txBody>
          <a:bodyPr>
            <a:normAutofit/>
          </a:bodyPr>
          <a:lstStyle/>
          <a:p>
            <a:pPr algn="ctr"/>
            <a:r>
              <a:rPr lang="en-US" sz="4000" b="1" dirty="0">
                <a:solidFill>
                  <a:schemeClr val="accent1">
                    <a:lumMod val="50000"/>
                  </a:schemeClr>
                </a:solidFill>
                <a:latin typeface="Palatino Linotype" panose="02040502050505030304" pitchFamily="18" charset="0"/>
              </a:rPr>
              <a:t>Completing the HCBS Section in the IPOS</a:t>
            </a:r>
          </a:p>
        </p:txBody>
      </p:sp>
      <p:sp>
        <p:nvSpPr>
          <p:cNvPr id="3" name="Content Placeholder 2">
            <a:extLst>
              <a:ext uri="{FF2B5EF4-FFF2-40B4-BE49-F238E27FC236}">
                <a16:creationId xmlns:a16="http://schemas.microsoft.com/office/drawing/2014/main" id="{B818F4E4-8A17-4BEA-806E-41155C967751}"/>
              </a:ext>
            </a:extLst>
          </p:cNvPr>
          <p:cNvSpPr>
            <a:spLocks noGrp="1"/>
          </p:cNvSpPr>
          <p:nvPr>
            <p:ph idx="1"/>
          </p:nvPr>
        </p:nvSpPr>
        <p:spPr/>
        <p:txBody>
          <a:bodyPr vert="horz" lIns="91440" tIns="45720" rIns="91440" bIns="45720" rtlCol="0" anchor="t">
            <a:normAutofit lnSpcReduction="10000"/>
          </a:bodyPr>
          <a:lstStyle/>
          <a:p>
            <a:pPr marL="0" indent="0">
              <a:buNone/>
            </a:pPr>
            <a:r>
              <a:rPr lang="en-US" dirty="0">
                <a:latin typeface="Palatino Linotype" panose="02040502050505030304" pitchFamily="18" charset="0"/>
              </a:rPr>
              <a:t>This is how the section starts in the IPOS.</a:t>
            </a:r>
          </a:p>
          <a:p>
            <a:pPr marL="0" indent="0">
              <a:buNone/>
            </a:pPr>
            <a:endParaRPr lang="en-US" dirty="0">
              <a:latin typeface="Palatino Linotype" panose="02040502050505030304" pitchFamily="18" charset="0"/>
            </a:endParaRPr>
          </a:p>
          <a:p>
            <a:pPr marL="0" indent="0">
              <a:buNone/>
            </a:pPr>
            <a:endParaRPr lang="en-US" dirty="0">
              <a:latin typeface="Palatino Linotype" panose="02040502050505030304" pitchFamily="18" charset="0"/>
            </a:endParaRPr>
          </a:p>
          <a:p>
            <a:pPr marL="0" indent="0">
              <a:buNone/>
            </a:pPr>
            <a:endParaRPr lang="en-US" dirty="0">
              <a:latin typeface="Palatino Linotype" panose="02040502050505030304" pitchFamily="18" charset="0"/>
            </a:endParaRPr>
          </a:p>
          <a:p>
            <a:pPr marL="0" indent="0">
              <a:buNone/>
            </a:pPr>
            <a:endParaRPr lang="en-US" dirty="0">
              <a:latin typeface="Palatino Linotype" panose="02040502050505030304" pitchFamily="18" charset="0"/>
            </a:endParaRPr>
          </a:p>
          <a:p>
            <a:pPr marL="0" indent="0">
              <a:buNone/>
            </a:pPr>
            <a:endParaRPr lang="en-US" dirty="0">
              <a:latin typeface="Palatino Linotype" panose="02040502050505030304" pitchFamily="18" charset="0"/>
            </a:endParaRPr>
          </a:p>
          <a:p>
            <a:pPr marL="0" indent="0">
              <a:buNone/>
            </a:pPr>
            <a:endParaRPr lang="en-US" dirty="0">
              <a:latin typeface="Palatino Linotype" panose="02040502050505030304" pitchFamily="18" charset="0"/>
            </a:endParaRPr>
          </a:p>
          <a:p>
            <a:pPr marL="0" indent="0">
              <a:buNone/>
            </a:pPr>
            <a:r>
              <a:rPr lang="en-US" dirty="0">
                <a:latin typeface="Palatino Linotype" panose="02040502050505030304" pitchFamily="18" charset="0"/>
              </a:rPr>
              <a:t>When the “Yes” button is selected, the IPOS will expand with a set of questions regarding HCBS requirements.</a:t>
            </a:r>
          </a:p>
          <a:p>
            <a:pPr marL="0" indent="0">
              <a:buNone/>
            </a:pPr>
            <a:endParaRPr lang="en-US" dirty="0">
              <a:latin typeface="Palatino Linotype" panose="02040502050505030304" pitchFamily="18" charset="0"/>
            </a:endParaRPr>
          </a:p>
        </p:txBody>
      </p:sp>
      <p:pic>
        <p:nvPicPr>
          <p:cNvPr id="5" name="Picture 4">
            <a:extLst>
              <a:ext uri="{FF2B5EF4-FFF2-40B4-BE49-F238E27FC236}">
                <a16:creationId xmlns:a16="http://schemas.microsoft.com/office/drawing/2014/main" id="{20092852-3DC5-4570-B5A2-AE3E317D7D0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65808" y="5669280"/>
            <a:ext cx="1326192" cy="1188720"/>
          </a:xfrm>
          <a:prstGeom prst="rect">
            <a:avLst/>
          </a:prstGeom>
        </p:spPr>
      </p:pic>
      <p:pic>
        <p:nvPicPr>
          <p:cNvPr id="4" name="Picture 3">
            <a:extLst>
              <a:ext uri="{FF2B5EF4-FFF2-40B4-BE49-F238E27FC236}">
                <a16:creationId xmlns:a16="http://schemas.microsoft.com/office/drawing/2014/main" id="{06CD4E73-D271-47BD-B2EA-56A421EB1C19}"/>
              </a:ext>
            </a:extLst>
          </p:cNvPr>
          <p:cNvPicPr>
            <a:picLocks noChangeAspect="1"/>
          </p:cNvPicPr>
          <p:nvPr/>
        </p:nvPicPr>
        <p:blipFill>
          <a:blip r:embed="rId4"/>
          <a:stretch>
            <a:fillRect/>
          </a:stretch>
        </p:blipFill>
        <p:spPr>
          <a:xfrm>
            <a:off x="2854095" y="2394341"/>
            <a:ext cx="6942359" cy="2611901"/>
          </a:xfrm>
          <a:prstGeom prst="rect">
            <a:avLst/>
          </a:prstGeom>
        </p:spPr>
      </p:pic>
      <p:sp>
        <p:nvSpPr>
          <p:cNvPr id="6" name="Rectangle 5">
            <a:extLst>
              <a:ext uri="{FF2B5EF4-FFF2-40B4-BE49-F238E27FC236}">
                <a16:creationId xmlns:a16="http://schemas.microsoft.com/office/drawing/2014/main" id="{89C39C21-6842-4E09-AC77-122AD713FF2F}"/>
              </a:ext>
            </a:extLst>
          </p:cNvPr>
          <p:cNvSpPr/>
          <p:nvPr/>
        </p:nvSpPr>
        <p:spPr>
          <a:xfrm>
            <a:off x="747982" y="3377125"/>
            <a:ext cx="1196500" cy="646331"/>
          </a:xfrm>
          <a:prstGeom prst="rect">
            <a:avLst/>
          </a:prstGeom>
        </p:spPr>
        <p:txBody>
          <a:bodyPr wrap="square">
            <a:spAutoFit/>
          </a:bodyPr>
          <a:lstStyle/>
          <a:p>
            <a:pPr lvl="0">
              <a:defRPr/>
            </a:pPr>
            <a:r>
              <a:rPr lang="en-US" dirty="0">
                <a:solidFill>
                  <a:prstClr val="black"/>
                </a:solidFill>
                <a:latin typeface="Palatino Linotype"/>
              </a:rPr>
              <a:t>View in </a:t>
            </a:r>
          </a:p>
          <a:p>
            <a:pPr lvl="0">
              <a:defRPr/>
            </a:pPr>
            <a:r>
              <a:rPr lang="en-US" dirty="0">
                <a:solidFill>
                  <a:prstClr val="black"/>
                </a:solidFill>
                <a:latin typeface="Palatino Linotype"/>
              </a:rPr>
              <a:t>MH-WIN</a:t>
            </a:r>
          </a:p>
        </p:txBody>
      </p:sp>
      <p:pic>
        <p:nvPicPr>
          <p:cNvPr id="7" name="Picture 6">
            <a:extLst>
              <a:ext uri="{FF2B5EF4-FFF2-40B4-BE49-F238E27FC236}">
                <a16:creationId xmlns:a16="http://schemas.microsoft.com/office/drawing/2014/main" id="{58DA92B4-26C7-4AD6-8FE1-7EA3B1DCF2ED}"/>
              </a:ext>
            </a:extLst>
          </p:cNvPr>
          <p:cNvPicPr>
            <a:picLocks noChangeAspect="1"/>
          </p:cNvPicPr>
          <p:nvPr/>
        </p:nvPicPr>
        <p:blipFill>
          <a:blip r:embed="rId5"/>
          <a:stretch>
            <a:fillRect/>
          </a:stretch>
        </p:blipFill>
        <p:spPr>
          <a:xfrm>
            <a:off x="1854264" y="3480867"/>
            <a:ext cx="999831" cy="542591"/>
          </a:xfrm>
          <a:prstGeom prst="rect">
            <a:avLst/>
          </a:prstGeom>
        </p:spPr>
      </p:pic>
    </p:spTree>
    <p:extLst>
      <p:ext uri="{BB962C8B-B14F-4D97-AF65-F5344CB8AC3E}">
        <p14:creationId xmlns:p14="http://schemas.microsoft.com/office/powerpoint/2010/main" val="23557520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5DEB0B-F604-453F-A99A-3962B0C82D0F}"/>
              </a:ext>
            </a:extLst>
          </p:cNvPr>
          <p:cNvSpPr>
            <a:spLocks noGrp="1"/>
          </p:cNvSpPr>
          <p:nvPr>
            <p:ph type="title"/>
          </p:nvPr>
        </p:nvSpPr>
        <p:spPr>
          <a:xfrm>
            <a:off x="838200" y="365125"/>
            <a:ext cx="10515600" cy="1325563"/>
          </a:xfrm>
        </p:spPr>
        <p:txBody>
          <a:bodyPr>
            <a:normAutofit/>
          </a:bodyPr>
          <a:lstStyle/>
          <a:p>
            <a:pPr algn="ctr"/>
            <a:r>
              <a:rPr lang="en-US" sz="4000" b="1" dirty="0">
                <a:solidFill>
                  <a:schemeClr val="accent1">
                    <a:lumMod val="50000"/>
                  </a:schemeClr>
                </a:solidFill>
                <a:latin typeface="Palatino Linotype" panose="02040502050505030304" pitchFamily="18" charset="0"/>
              </a:rPr>
              <a:t>Completing the HCBS Section in the IPOS</a:t>
            </a:r>
          </a:p>
        </p:txBody>
      </p:sp>
      <p:sp>
        <p:nvSpPr>
          <p:cNvPr id="3" name="Content Placeholder 2">
            <a:extLst>
              <a:ext uri="{FF2B5EF4-FFF2-40B4-BE49-F238E27FC236}">
                <a16:creationId xmlns:a16="http://schemas.microsoft.com/office/drawing/2014/main" id="{B818F4E4-8A17-4BEA-806E-41155C967751}"/>
              </a:ext>
            </a:extLst>
          </p:cNvPr>
          <p:cNvSpPr>
            <a:spLocks noGrp="1"/>
          </p:cNvSpPr>
          <p:nvPr>
            <p:ph idx="1"/>
          </p:nvPr>
        </p:nvSpPr>
        <p:spPr/>
        <p:txBody>
          <a:bodyPr vert="horz" lIns="91440" tIns="45720" rIns="91440" bIns="45720" rtlCol="0" anchor="t">
            <a:normAutofit/>
          </a:bodyPr>
          <a:lstStyle/>
          <a:p>
            <a:pPr marL="0" indent="0">
              <a:buNone/>
            </a:pPr>
            <a:endParaRPr lang="en-US" dirty="0">
              <a:latin typeface="Palatino Linotype" panose="02040502050505030304" pitchFamily="18" charset="0"/>
            </a:endParaRPr>
          </a:p>
          <a:p>
            <a:pPr marL="0" indent="0">
              <a:buNone/>
            </a:pPr>
            <a:endParaRPr lang="en-US" dirty="0">
              <a:latin typeface="Palatino Linotype" panose="02040502050505030304" pitchFamily="18" charset="0"/>
            </a:endParaRPr>
          </a:p>
          <a:p>
            <a:pPr marL="0" indent="0">
              <a:buNone/>
            </a:pPr>
            <a:endParaRPr lang="en-US" dirty="0">
              <a:latin typeface="Palatino Linotype" panose="02040502050505030304" pitchFamily="18" charset="0"/>
            </a:endParaRPr>
          </a:p>
          <a:p>
            <a:pPr marL="0" indent="0">
              <a:buNone/>
            </a:pPr>
            <a:endParaRPr lang="en-US" dirty="0">
              <a:latin typeface="Palatino Linotype" panose="02040502050505030304" pitchFamily="18" charset="0"/>
            </a:endParaRPr>
          </a:p>
          <a:p>
            <a:pPr marL="0" indent="0">
              <a:buNone/>
            </a:pPr>
            <a:endParaRPr lang="en-US" dirty="0">
              <a:latin typeface="Palatino Linotype" panose="02040502050505030304" pitchFamily="18" charset="0"/>
            </a:endParaRPr>
          </a:p>
          <a:p>
            <a:pPr marL="0" indent="0">
              <a:buNone/>
            </a:pPr>
            <a:endParaRPr lang="en-US" dirty="0">
              <a:latin typeface="Palatino Linotype" panose="02040502050505030304" pitchFamily="18" charset="0"/>
            </a:endParaRPr>
          </a:p>
          <a:p>
            <a:pPr marL="0" indent="0">
              <a:buNone/>
            </a:pPr>
            <a:endParaRPr lang="en-US" dirty="0">
              <a:latin typeface="Palatino Linotype" panose="02040502050505030304" pitchFamily="18" charset="0"/>
            </a:endParaRPr>
          </a:p>
        </p:txBody>
      </p:sp>
      <p:pic>
        <p:nvPicPr>
          <p:cNvPr id="5" name="Picture 4">
            <a:extLst>
              <a:ext uri="{FF2B5EF4-FFF2-40B4-BE49-F238E27FC236}">
                <a16:creationId xmlns:a16="http://schemas.microsoft.com/office/drawing/2014/main" id="{20092852-3DC5-4570-B5A2-AE3E317D7D0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65808" y="5669280"/>
            <a:ext cx="1326192" cy="1188720"/>
          </a:xfrm>
          <a:prstGeom prst="rect">
            <a:avLst/>
          </a:prstGeom>
        </p:spPr>
      </p:pic>
      <p:sp>
        <p:nvSpPr>
          <p:cNvPr id="6" name="Rectangle 5">
            <a:extLst>
              <a:ext uri="{FF2B5EF4-FFF2-40B4-BE49-F238E27FC236}">
                <a16:creationId xmlns:a16="http://schemas.microsoft.com/office/drawing/2014/main" id="{89C39C21-6842-4E09-AC77-122AD713FF2F}"/>
              </a:ext>
            </a:extLst>
          </p:cNvPr>
          <p:cNvSpPr/>
          <p:nvPr/>
        </p:nvSpPr>
        <p:spPr>
          <a:xfrm>
            <a:off x="10184581" y="3249653"/>
            <a:ext cx="1196500" cy="646331"/>
          </a:xfrm>
          <a:prstGeom prst="rect">
            <a:avLst/>
          </a:prstGeom>
        </p:spPr>
        <p:txBody>
          <a:bodyPr wrap="square">
            <a:spAutoFit/>
          </a:bodyPr>
          <a:lstStyle/>
          <a:p>
            <a:pPr lvl="0">
              <a:defRPr/>
            </a:pPr>
            <a:r>
              <a:rPr lang="en-US" dirty="0">
                <a:solidFill>
                  <a:prstClr val="black"/>
                </a:solidFill>
                <a:latin typeface="Palatino Linotype"/>
              </a:rPr>
              <a:t>View in </a:t>
            </a:r>
          </a:p>
          <a:p>
            <a:pPr lvl="0">
              <a:defRPr/>
            </a:pPr>
            <a:r>
              <a:rPr lang="en-US" dirty="0">
                <a:solidFill>
                  <a:prstClr val="black"/>
                </a:solidFill>
                <a:latin typeface="Palatino Linotype"/>
              </a:rPr>
              <a:t>MH-WIN</a:t>
            </a:r>
          </a:p>
        </p:txBody>
      </p:sp>
      <p:pic>
        <p:nvPicPr>
          <p:cNvPr id="8" name="Picture 7">
            <a:extLst>
              <a:ext uri="{FF2B5EF4-FFF2-40B4-BE49-F238E27FC236}">
                <a16:creationId xmlns:a16="http://schemas.microsoft.com/office/drawing/2014/main" id="{9996BB51-2505-4780-9C51-21C7B78E0929}"/>
              </a:ext>
            </a:extLst>
          </p:cNvPr>
          <p:cNvPicPr>
            <a:picLocks noChangeAspect="1"/>
          </p:cNvPicPr>
          <p:nvPr/>
        </p:nvPicPr>
        <p:blipFill>
          <a:blip r:embed="rId4"/>
          <a:stretch>
            <a:fillRect/>
          </a:stretch>
        </p:blipFill>
        <p:spPr>
          <a:xfrm>
            <a:off x="2754968" y="1822609"/>
            <a:ext cx="6194073" cy="4401693"/>
          </a:xfrm>
          <a:prstGeom prst="rect">
            <a:avLst/>
          </a:prstGeom>
        </p:spPr>
      </p:pic>
      <p:sp>
        <p:nvSpPr>
          <p:cNvPr id="9" name="TextBox 8">
            <a:extLst>
              <a:ext uri="{FF2B5EF4-FFF2-40B4-BE49-F238E27FC236}">
                <a16:creationId xmlns:a16="http://schemas.microsoft.com/office/drawing/2014/main" id="{66DC6C3E-81BF-47BD-8016-95B717A65370}"/>
              </a:ext>
            </a:extLst>
          </p:cNvPr>
          <p:cNvSpPr txBox="1"/>
          <p:nvPr/>
        </p:nvSpPr>
        <p:spPr>
          <a:xfrm>
            <a:off x="561287" y="2274455"/>
            <a:ext cx="1970843" cy="3139321"/>
          </a:xfrm>
          <a:prstGeom prst="rect">
            <a:avLst/>
          </a:prstGeom>
          <a:noFill/>
        </p:spPr>
        <p:txBody>
          <a:bodyPr wrap="square" rtlCol="0">
            <a:spAutoFit/>
          </a:bodyPr>
          <a:lstStyle/>
          <a:p>
            <a:r>
              <a:rPr lang="en-US" sz="2200" dirty="0">
                <a:latin typeface="Palatino Linotype" panose="02040502050505030304" pitchFamily="18" charset="0"/>
              </a:rPr>
              <a:t>There are the 12 questions that address the HCBS requirements.</a:t>
            </a:r>
          </a:p>
          <a:p>
            <a:r>
              <a:rPr lang="en-US" sz="2200" dirty="0">
                <a:latin typeface="Palatino Linotype" panose="02040502050505030304" pitchFamily="18" charset="0"/>
              </a:rPr>
              <a:t>Each question </a:t>
            </a:r>
            <a:r>
              <a:rPr lang="en-US" sz="2200" i="1" dirty="0">
                <a:latin typeface="Palatino Linotype" panose="02040502050505030304" pitchFamily="18" charset="0"/>
              </a:rPr>
              <a:t>must</a:t>
            </a:r>
            <a:r>
              <a:rPr lang="en-US" sz="2200" dirty="0">
                <a:latin typeface="Palatino Linotype" panose="02040502050505030304" pitchFamily="18" charset="0"/>
              </a:rPr>
              <a:t> receive a Yes or No response.</a:t>
            </a:r>
          </a:p>
        </p:txBody>
      </p:sp>
      <p:pic>
        <p:nvPicPr>
          <p:cNvPr id="10" name="Picture 9">
            <a:extLst>
              <a:ext uri="{FF2B5EF4-FFF2-40B4-BE49-F238E27FC236}">
                <a16:creationId xmlns:a16="http://schemas.microsoft.com/office/drawing/2014/main" id="{A1BEE466-1128-4B76-8934-2049BF770279}"/>
              </a:ext>
            </a:extLst>
          </p:cNvPr>
          <p:cNvPicPr>
            <a:picLocks noChangeAspect="1"/>
          </p:cNvPicPr>
          <p:nvPr/>
        </p:nvPicPr>
        <p:blipFill>
          <a:blip r:embed="rId5"/>
          <a:stretch>
            <a:fillRect/>
          </a:stretch>
        </p:blipFill>
        <p:spPr>
          <a:xfrm rot="10800000">
            <a:off x="9111355" y="3301524"/>
            <a:ext cx="999831" cy="542591"/>
          </a:xfrm>
          <a:prstGeom prst="rect">
            <a:avLst/>
          </a:prstGeom>
        </p:spPr>
      </p:pic>
    </p:spTree>
    <p:extLst>
      <p:ext uri="{BB962C8B-B14F-4D97-AF65-F5344CB8AC3E}">
        <p14:creationId xmlns:p14="http://schemas.microsoft.com/office/powerpoint/2010/main" val="35559225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5DEB0B-F604-453F-A99A-3962B0C82D0F}"/>
              </a:ext>
            </a:extLst>
          </p:cNvPr>
          <p:cNvSpPr>
            <a:spLocks noGrp="1"/>
          </p:cNvSpPr>
          <p:nvPr>
            <p:ph type="title"/>
          </p:nvPr>
        </p:nvSpPr>
        <p:spPr/>
        <p:txBody>
          <a:bodyPr>
            <a:normAutofit/>
          </a:bodyPr>
          <a:lstStyle/>
          <a:p>
            <a:pPr algn="ctr"/>
            <a:r>
              <a:rPr lang="en-US" sz="4000" b="1" dirty="0">
                <a:solidFill>
                  <a:schemeClr val="accent1">
                    <a:lumMod val="50000"/>
                  </a:schemeClr>
                </a:solidFill>
                <a:latin typeface="Palatino Linotype" panose="02040502050505030304" pitchFamily="18" charset="0"/>
              </a:rPr>
              <a:t>Completing the HCBS Section in the IPOS</a:t>
            </a:r>
          </a:p>
        </p:txBody>
      </p:sp>
      <p:sp>
        <p:nvSpPr>
          <p:cNvPr id="3" name="Content Placeholder 2">
            <a:extLst>
              <a:ext uri="{FF2B5EF4-FFF2-40B4-BE49-F238E27FC236}">
                <a16:creationId xmlns:a16="http://schemas.microsoft.com/office/drawing/2014/main" id="{B818F4E4-8A17-4BEA-806E-41155C967751}"/>
              </a:ext>
            </a:extLst>
          </p:cNvPr>
          <p:cNvSpPr>
            <a:spLocks noGrp="1"/>
          </p:cNvSpPr>
          <p:nvPr>
            <p:ph idx="1"/>
          </p:nvPr>
        </p:nvSpPr>
        <p:spPr/>
        <p:txBody>
          <a:bodyPr vert="horz" lIns="91440" tIns="45720" rIns="91440" bIns="45720" rtlCol="0" anchor="t">
            <a:normAutofit/>
          </a:bodyPr>
          <a:lstStyle/>
          <a:p>
            <a:pPr marL="0" indent="0">
              <a:buNone/>
            </a:pPr>
            <a:endParaRPr lang="en-US" dirty="0">
              <a:latin typeface="Palatino Linotype" panose="02040502050505030304" pitchFamily="18" charset="0"/>
            </a:endParaRPr>
          </a:p>
          <a:p>
            <a:pPr marL="0" indent="0">
              <a:buNone/>
            </a:pPr>
            <a:r>
              <a:rPr lang="en-US" dirty="0">
                <a:latin typeface="Palatino Linotype" panose="02040502050505030304" pitchFamily="18" charset="0"/>
              </a:rPr>
              <a:t>Now let's look at each individual question and the best way to respond to each.</a:t>
            </a:r>
          </a:p>
          <a:p>
            <a:pPr marL="0" indent="0">
              <a:buNone/>
            </a:pPr>
            <a:r>
              <a:rPr lang="en-US" dirty="0">
                <a:latin typeface="Palatino Linotype" panose="02040502050505030304" pitchFamily="18" charset="0"/>
              </a:rPr>
              <a:t>It is helpful to remember that the intent of the questions is to document that the individual, or their legal guardian, was informed of options and choices available to them and whether or not the individual / legal guardian exercised their right to choose.</a:t>
            </a:r>
          </a:p>
          <a:p>
            <a:pPr marL="0" indent="0">
              <a:buNone/>
            </a:pPr>
            <a:r>
              <a:rPr lang="en-US" dirty="0">
                <a:latin typeface="Palatino Linotype" panose="02040502050505030304" pitchFamily="18" charset="0"/>
              </a:rPr>
              <a:t>First Question . . .</a:t>
            </a:r>
          </a:p>
        </p:txBody>
      </p:sp>
      <p:pic>
        <p:nvPicPr>
          <p:cNvPr id="5" name="Picture 4">
            <a:extLst>
              <a:ext uri="{FF2B5EF4-FFF2-40B4-BE49-F238E27FC236}">
                <a16:creationId xmlns:a16="http://schemas.microsoft.com/office/drawing/2014/main" id="{6939B779-9699-44C1-8BC2-F3BA6082C6F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65808" y="5669280"/>
            <a:ext cx="1326192" cy="1188720"/>
          </a:xfrm>
          <a:prstGeom prst="rect">
            <a:avLst/>
          </a:prstGeom>
        </p:spPr>
      </p:pic>
    </p:spTree>
    <p:extLst>
      <p:ext uri="{BB962C8B-B14F-4D97-AF65-F5344CB8AC3E}">
        <p14:creationId xmlns:p14="http://schemas.microsoft.com/office/powerpoint/2010/main" val="14224773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5DEB0B-F604-453F-A99A-3962B0C82D0F}"/>
              </a:ext>
            </a:extLst>
          </p:cNvPr>
          <p:cNvSpPr>
            <a:spLocks noGrp="1"/>
          </p:cNvSpPr>
          <p:nvPr>
            <p:ph type="title"/>
          </p:nvPr>
        </p:nvSpPr>
        <p:spPr/>
        <p:txBody>
          <a:bodyPr/>
          <a:lstStyle/>
          <a:p>
            <a:pPr algn="ctr"/>
            <a:r>
              <a:rPr lang="en-US" b="1" dirty="0">
                <a:solidFill>
                  <a:schemeClr val="accent1">
                    <a:lumMod val="50000"/>
                  </a:schemeClr>
                </a:solidFill>
                <a:latin typeface="Palatino Linotype" panose="02040502050505030304" pitchFamily="18" charset="0"/>
              </a:rPr>
              <a:t>HCBS Section of IPOS</a:t>
            </a:r>
            <a:endParaRPr lang="en-US" b="1" dirty="0">
              <a:latin typeface="Palatino Linotype" panose="02040502050505030304" pitchFamily="18" charset="0"/>
            </a:endParaRPr>
          </a:p>
        </p:txBody>
      </p:sp>
      <p:sp>
        <p:nvSpPr>
          <p:cNvPr id="3" name="Content Placeholder 2">
            <a:extLst>
              <a:ext uri="{FF2B5EF4-FFF2-40B4-BE49-F238E27FC236}">
                <a16:creationId xmlns:a16="http://schemas.microsoft.com/office/drawing/2014/main" id="{B818F4E4-8A17-4BEA-806E-41155C967751}"/>
              </a:ext>
            </a:extLst>
          </p:cNvPr>
          <p:cNvSpPr>
            <a:spLocks noGrp="1"/>
          </p:cNvSpPr>
          <p:nvPr>
            <p:ph idx="1"/>
          </p:nvPr>
        </p:nvSpPr>
        <p:spPr>
          <a:xfrm>
            <a:off x="957886" y="1635703"/>
            <a:ext cx="10515600" cy="4351338"/>
          </a:xfrm>
        </p:spPr>
        <p:txBody>
          <a:bodyPr vert="horz" lIns="91440" tIns="45720" rIns="91440" bIns="45720" rtlCol="0" anchor="t">
            <a:normAutofit fontScale="62500" lnSpcReduction="20000"/>
          </a:bodyPr>
          <a:lstStyle/>
          <a:p>
            <a:pPr marL="0" indent="0">
              <a:buNone/>
            </a:pPr>
            <a:r>
              <a:rPr lang="en-US" sz="3400" b="1" dirty="0">
                <a:latin typeface="Palatino Linotype" panose="02040502050505030304" pitchFamily="18" charset="0"/>
                <a:cs typeface="Calibri"/>
              </a:rPr>
              <a:t>Were housing options explained and offered to the member (including non-disability specific settings and for residential settings)?</a:t>
            </a:r>
          </a:p>
          <a:p>
            <a:pPr marL="0" indent="0">
              <a:buNone/>
            </a:pPr>
            <a:r>
              <a:rPr lang="en-US" dirty="0">
                <a:latin typeface="Palatino Linotype" panose="02040502050505030304" pitchFamily="18" charset="0"/>
              </a:rPr>
              <a:t>The IPOS must reflect what housing options were discussed with the individual (or legal guardian where applicable). </a:t>
            </a:r>
          </a:p>
          <a:p>
            <a:endParaRPr lang="en-US" sz="2600" dirty="0">
              <a:latin typeface="Palatino Linotype" panose="02040502050505030304" pitchFamily="18" charset="0"/>
            </a:endParaRPr>
          </a:p>
          <a:p>
            <a:pPr lvl="1"/>
            <a:r>
              <a:rPr lang="en-US" sz="2600" dirty="0">
                <a:latin typeface="Palatino Linotype" panose="02040502050505030304" pitchFamily="18" charset="0"/>
                <a:ea typeface="+mn-lt"/>
                <a:cs typeface="+mn-lt"/>
              </a:rPr>
              <a:t>If the member is unable to communicate in a way that others can understand and has a legal guardian with the authority to make housing choices and housing options were explained to the guardian—yes is the appropriate response. </a:t>
            </a:r>
          </a:p>
          <a:p>
            <a:pPr marL="457200" lvl="1" indent="0">
              <a:buNone/>
            </a:pPr>
            <a:endParaRPr lang="en-US" sz="2600" dirty="0">
              <a:latin typeface="Palatino Linotype" panose="02040502050505030304" pitchFamily="18" charset="0"/>
              <a:ea typeface="+mn-lt"/>
              <a:cs typeface="+mn-lt"/>
            </a:endParaRPr>
          </a:p>
          <a:p>
            <a:pPr lvl="1"/>
            <a:r>
              <a:rPr lang="en-US" sz="2600" dirty="0">
                <a:latin typeface="Palatino Linotype" panose="02040502050505030304" pitchFamily="18" charset="0"/>
              </a:rPr>
              <a:t>If the member or guardian responds ”No”, then an explanation must be provided. </a:t>
            </a:r>
          </a:p>
          <a:p>
            <a:pPr lvl="2">
              <a:buFont typeface="Wingdings" panose="05000000000000000000" pitchFamily="2" charset="2"/>
              <a:buChar char="Ø"/>
            </a:pPr>
            <a:r>
              <a:rPr lang="en-US" sz="2600" dirty="0">
                <a:latin typeface="Palatino Linotype" panose="02040502050505030304" pitchFamily="18" charset="0"/>
              </a:rPr>
              <a:t>For example, emergency housing might be an explanation why options were not discussed.</a:t>
            </a:r>
            <a:endParaRPr lang="en-US" sz="2600" dirty="0">
              <a:latin typeface="Palatino Linotype" panose="02040502050505030304" pitchFamily="18" charset="0"/>
              <a:ea typeface="+mn-lt"/>
              <a:cs typeface="+mn-lt"/>
            </a:endParaRPr>
          </a:p>
          <a:p>
            <a:pPr marL="457200" lvl="1" indent="0">
              <a:buNone/>
            </a:pPr>
            <a:endParaRPr lang="en-US" sz="2600" dirty="0">
              <a:latin typeface="Palatino Linotype" panose="02040502050505030304" pitchFamily="18" charset="0"/>
              <a:ea typeface="+mn-lt"/>
              <a:cs typeface="+mn-lt"/>
            </a:endParaRPr>
          </a:p>
          <a:p>
            <a:pPr lvl="1"/>
            <a:r>
              <a:rPr lang="en-US" sz="2600" dirty="0">
                <a:latin typeface="Palatino Linotype" panose="02040502050505030304" pitchFamily="18" charset="0"/>
                <a:ea typeface="+mn-lt"/>
                <a:cs typeface="+mn-lt"/>
              </a:rPr>
              <a:t>Any time that we are not meeting the standard (i.e., a question is answered "No"), the plan needs to include a goal to address or correct the area of non-compliance with the HCBS Final Rule.  </a:t>
            </a:r>
          </a:p>
          <a:p>
            <a:pPr lvl="2">
              <a:buFont typeface="Wingdings" panose="05000000000000000000" pitchFamily="2" charset="2"/>
              <a:buChar char="Ø"/>
            </a:pPr>
            <a:r>
              <a:rPr lang="en-US" sz="2600" dirty="0">
                <a:latin typeface="Palatino Linotype" panose="02040502050505030304" pitchFamily="18" charset="0"/>
                <a:ea typeface="+mn-lt"/>
                <a:cs typeface="+mn-lt"/>
              </a:rPr>
              <a:t>In this case, there would need to be a goal to provide the individual / guardian with the housing options, including non-disability settings, available to the member. </a:t>
            </a:r>
          </a:p>
          <a:p>
            <a:pPr marL="914400" lvl="2" indent="0">
              <a:buNone/>
            </a:pPr>
            <a:endParaRPr lang="en-US" sz="2600" dirty="0">
              <a:latin typeface="Palatino Linotype" panose="02040502050505030304" pitchFamily="18" charset="0"/>
              <a:ea typeface="+mn-lt"/>
              <a:cs typeface="+mn-lt"/>
            </a:endParaRPr>
          </a:p>
          <a:p>
            <a:pPr lvl="1"/>
            <a:r>
              <a:rPr lang="en-US" sz="2600" dirty="0">
                <a:latin typeface="Palatino Linotype" panose="02040502050505030304" pitchFamily="18" charset="0"/>
                <a:ea typeface="+mn-lt"/>
                <a:cs typeface="+mn-lt"/>
              </a:rPr>
              <a:t>All “No” responses will also require an explanation documented in the next set of HCBS questions auto-populated in the plan (explained on slides 49 – 57).</a:t>
            </a:r>
          </a:p>
          <a:p>
            <a:pPr lvl="1"/>
            <a:endParaRPr lang="en-US" sz="3000" dirty="0">
              <a:latin typeface="Palatino Linotype" panose="02040502050505030304" pitchFamily="18" charset="0"/>
              <a:ea typeface="+mn-lt"/>
              <a:cs typeface="+mn-lt"/>
            </a:endParaRPr>
          </a:p>
          <a:p>
            <a:pPr marL="457200" lvl="1" indent="0">
              <a:buNone/>
            </a:pPr>
            <a:endParaRPr lang="en-US" sz="2600" dirty="0">
              <a:latin typeface="Palatino Linotype" panose="02040502050505030304" pitchFamily="18" charset="0"/>
              <a:ea typeface="+mn-lt"/>
              <a:cs typeface="+mn-lt"/>
            </a:endParaRPr>
          </a:p>
          <a:p>
            <a:pPr lvl="2"/>
            <a:endParaRPr lang="en-US" dirty="0">
              <a:latin typeface="Palatino Linotype" panose="02040502050505030304" pitchFamily="18" charset="0"/>
              <a:ea typeface="+mn-lt"/>
              <a:cs typeface="+mn-lt"/>
            </a:endParaRPr>
          </a:p>
          <a:p>
            <a:pPr marL="457200" lvl="1" indent="0">
              <a:buNone/>
            </a:pPr>
            <a:endParaRPr lang="en-US" dirty="0">
              <a:latin typeface="Palatino Linotype" panose="02040502050505030304" pitchFamily="18" charset="0"/>
              <a:ea typeface="+mn-lt"/>
              <a:cs typeface="+mn-lt"/>
            </a:endParaRPr>
          </a:p>
          <a:p>
            <a:pPr marL="0" indent="0">
              <a:buNone/>
            </a:pPr>
            <a:endParaRPr lang="en-US" dirty="0">
              <a:latin typeface="Arial Rounded MT Bold" panose="020F0704030504030204" pitchFamily="34" charset="0"/>
            </a:endParaRPr>
          </a:p>
          <a:p>
            <a:pPr marL="0" indent="0">
              <a:buNone/>
            </a:pPr>
            <a:endParaRPr lang="en-US" dirty="0">
              <a:latin typeface="Calibri" panose="020F0502020204030204"/>
              <a:cs typeface="Calibri" panose="020F0502020204030204"/>
            </a:endParaRPr>
          </a:p>
          <a:p>
            <a:pPr marL="0" indent="0">
              <a:buNone/>
            </a:pPr>
            <a:endParaRPr lang="en-US" dirty="0">
              <a:latin typeface="Arial Rounded MT Bold" panose="020F0704030504030204" pitchFamily="34" charset="0"/>
            </a:endParaRPr>
          </a:p>
        </p:txBody>
      </p:sp>
      <p:pic>
        <p:nvPicPr>
          <p:cNvPr id="5" name="Picture 4">
            <a:extLst>
              <a:ext uri="{FF2B5EF4-FFF2-40B4-BE49-F238E27FC236}">
                <a16:creationId xmlns:a16="http://schemas.microsoft.com/office/drawing/2014/main" id="{C0BD542E-F69D-463B-B8AD-358206E844A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65808" y="5669280"/>
            <a:ext cx="1326192" cy="1188720"/>
          </a:xfrm>
          <a:prstGeom prst="rect">
            <a:avLst/>
          </a:prstGeom>
        </p:spPr>
      </p:pic>
    </p:spTree>
    <p:extLst>
      <p:ext uri="{BB962C8B-B14F-4D97-AF65-F5344CB8AC3E}">
        <p14:creationId xmlns:p14="http://schemas.microsoft.com/office/powerpoint/2010/main" val="21160313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5DEB0B-F604-453F-A99A-3962B0C82D0F}"/>
              </a:ext>
            </a:extLst>
          </p:cNvPr>
          <p:cNvSpPr>
            <a:spLocks noGrp="1"/>
          </p:cNvSpPr>
          <p:nvPr>
            <p:ph type="title"/>
          </p:nvPr>
        </p:nvSpPr>
        <p:spPr/>
        <p:txBody>
          <a:bodyPr/>
          <a:lstStyle/>
          <a:p>
            <a:pPr algn="ctr"/>
            <a:r>
              <a:rPr lang="en-US" b="1" dirty="0">
                <a:solidFill>
                  <a:schemeClr val="accent1">
                    <a:lumMod val="50000"/>
                  </a:schemeClr>
                </a:solidFill>
                <a:latin typeface="Palatino Linotype" panose="02040502050505030304" pitchFamily="18" charset="0"/>
              </a:rPr>
              <a:t>HCBS Section of IPOS</a:t>
            </a:r>
            <a:endParaRPr lang="en-US" b="1" dirty="0">
              <a:latin typeface="Palatino Linotype" panose="02040502050505030304" pitchFamily="18" charset="0"/>
            </a:endParaRPr>
          </a:p>
        </p:txBody>
      </p:sp>
      <p:sp>
        <p:nvSpPr>
          <p:cNvPr id="3" name="Content Placeholder 2">
            <a:extLst>
              <a:ext uri="{FF2B5EF4-FFF2-40B4-BE49-F238E27FC236}">
                <a16:creationId xmlns:a16="http://schemas.microsoft.com/office/drawing/2014/main" id="{B818F4E4-8A17-4BEA-806E-41155C967751}"/>
              </a:ext>
            </a:extLst>
          </p:cNvPr>
          <p:cNvSpPr>
            <a:spLocks noGrp="1"/>
          </p:cNvSpPr>
          <p:nvPr>
            <p:ph idx="1"/>
          </p:nvPr>
        </p:nvSpPr>
        <p:spPr/>
        <p:txBody>
          <a:bodyPr vert="horz" lIns="91440" tIns="45720" rIns="91440" bIns="45720" rtlCol="0" anchor="t">
            <a:normAutofit/>
          </a:bodyPr>
          <a:lstStyle/>
          <a:p>
            <a:pPr marL="0" indent="0">
              <a:buNone/>
            </a:pPr>
            <a:r>
              <a:rPr lang="en-US" dirty="0">
                <a:latin typeface="Palatino Linotype" panose="02040502050505030304" pitchFamily="18" charset="0"/>
              </a:rPr>
              <a:t>Courtesy Reminder:  </a:t>
            </a:r>
          </a:p>
          <a:p>
            <a:pPr marL="0" indent="0">
              <a:buNone/>
            </a:pPr>
            <a:r>
              <a:rPr lang="en-US" dirty="0">
                <a:latin typeface="Palatino Linotype" panose="02040502050505030304" pitchFamily="18" charset="0"/>
              </a:rPr>
              <a:t>All goals / objectives need to be time limited.  </a:t>
            </a:r>
          </a:p>
          <a:p>
            <a:pPr marL="0" indent="0">
              <a:buNone/>
            </a:pPr>
            <a:r>
              <a:rPr lang="en-US" dirty="0">
                <a:latin typeface="Palatino Linotype" panose="02040502050505030304" pitchFamily="18" charset="0"/>
              </a:rPr>
              <a:t>When addressing HCBS requirements, the time frame for completion needs to be reasonable.  </a:t>
            </a:r>
          </a:p>
          <a:p>
            <a:pPr marL="0" indent="0">
              <a:buNone/>
            </a:pPr>
            <a:r>
              <a:rPr lang="en-US" dirty="0">
                <a:latin typeface="Palatino Linotype" panose="02040502050505030304" pitchFamily="18" charset="0"/>
              </a:rPr>
              <a:t>For example, the time frame for providing housing options should not be the entire plan year.  It is unreasonable to take 12 months to provide housing options available to a member.  This information should be provided and discussed within a month or two.</a:t>
            </a:r>
          </a:p>
          <a:p>
            <a:pPr marL="0" indent="0">
              <a:buNone/>
            </a:pPr>
            <a:endParaRPr lang="en-US" dirty="0">
              <a:latin typeface="Arial Rounded MT Bold" panose="020F0704030504030204" pitchFamily="34" charset="0"/>
            </a:endParaRPr>
          </a:p>
          <a:p>
            <a:pPr marL="0" indent="0">
              <a:buNone/>
            </a:pPr>
            <a:endParaRPr lang="en-US" dirty="0">
              <a:latin typeface="Calibri" panose="020F0502020204030204"/>
              <a:cs typeface="Calibri" panose="020F0502020204030204"/>
            </a:endParaRPr>
          </a:p>
          <a:p>
            <a:pPr marL="0" indent="0">
              <a:buNone/>
            </a:pPr>
            <a:endParaRPr lang="en-US" dirty="0">
              <a:latin typeface="Arial Rounded MT Bold" panose="020F0704030504030204" pitchFamily="34" charset="0"/>
            </a:endParaRPr>
          </a:p>
        </p:txBody>
      </p:sp>
      <p:pic>
        <p:nvPicPr>
          <p:cNvPr id="6" name="Picture 5">
            <a:extLst>
              <a:ext uri="{FF2B5EF4-FFF2-40B4-BE49-F238E27FC236}">
                <a16:creationId xmlns:a16="http://schemas.microsoft.com/office/drawing/2014/main" id="{84E6E8E8-56E7-406A-A3E4-B26495D1B98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65808" y="5669280"/>
            <a:ext cx="1326192" cy="1188720"/>
          </a:xfrm>
          <a:prstGeom prst="rect">
            <a:avLst/>
          </a:prstGeom>
        </p:spPr>
      </p:pic>
    </p:spTree>
    <p:extLst>
      <p:ext uri="{BB962C8B-B14F-4D97-AF65-F5344CB8AC3E}">
        <p14:creationId xmlns:p14="http://schemas.microsoft.com/office/powerpoint/2010/main" val="30341202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5DEB0B-F604-453F-A99A-3962B0C82D0F}"/>
              </a:ext>
            </a:extLst>
          </p:cNvPr>
          <p:cNvSpPr>
            <a:spLocks noGrp="1"/>
          </p:cNvSpPr>
          <p:nvPr>
            <p:ph type="title"/>
          </p:nvPr>
        </p:nvSpPr>
        <p:spPr/>
        <p:txBody>
          <a:bodyPr/>
          <a:lstStyle/>
          <a:p>
            <a:pPr algn="ctr"/>
            <a:r>
              <a:rPr lang="en-US" b="1" dirty="0">
                <a:solidFill>
                  <a:schemeClr val="accent1">
                    <a:lumMod val="50000"/>
                  </a:schemeClr>
                </a:solidFill>
                <a:latin typeface="Palatino Linotype" panose="02040502050505030304" pitchFamily="18" charset="0"/>
              </a:rPr>
              <a:t>HCBS Section of IPOS</a:t>
            </a:r>
            <a:endParaRPr lang="en-US" b="1" dirty="0">
              <a:latin typeface="Palatino Linotype" panose="02040502050505030304" pitchFamily="18" charset="0"/>
            </a:endParaRPr>
          </a:p>
        </p:txBody>
      </p:sp>
      <p:sp>
        <p:nvSpPr>
          <p:cNvPr id="3" name="Content Placeholder 2">
            <a:extLst>
              <a:ext uri="{FF2B5EF4-FFF2-40B4-BE49-F238E27FC236}">
                <a16:creationId xmlns:a16="http://schemas.microsoft.com/office/drawing/2014/main" id="{B818F4E4-8A17-4BEA-806E-41155C967751}"/>
              </a:ext>
            </a:extLst>
          </p:cNvPr>
          <p:cNvSpPr>
            <a:spLocks noGrp="1"/>
          </p:cNvSpPr>
          <p:nvPr>
            <p:ph idx="1"/>
          </p:nvPr>
        </p:nvSpPr>
        <p:spPr/>
        <p:txBody>
          <a:bodyPr vert="horz" lIns="91440" tIns="45720" rIns="91440" bIns="45720" rtlCol="0" anchor="t">
            <a:normAutofit lnSpcReduction="10000"/>
          </a:bodyPr>
          <a:lstStyle/>
          <a:p>
            <a:pPr marL="0" indent="0">
              <a:buNone/>
            </a:pPr>
            <a:r>
              <a:rPr lang="en-US" sz="3200" b="1" dirty="0">
                <a:latin typeface="Palatino Linotype" panose="02040502050505030304" pitchFamily="18" charset="0"/>
              </a:rPr>
              <a:t>Did you choose where you live?</a:t>
            </a:r>
          </a:p>
          <a:p>
            <a:pPr marL="0" indent="0">
              <a:buNone/>
            </a:pPr>
            <a:r>
              <a:rPr lang="en-US" sz="2400" dirty="0">
                <a:latin typeface="Palatino Linotype" panose="02040502050505030304" pitchFamily="18" charset="0"/>
                <a:ea typeface="+mn-lt"/>
                <a:cs typeface="+mn-lt"/>
              </a:rPr>
              <a:t>The IPOS must reflect that the individual (guardian) has chosen the home in which he or she resides. Per regulations, the IPOS must also reflect that the home was selected by the member from among a variety of setting options, and for residential settings, consistent with the individual’s available resources to pay for room and board.</a:t>
            </a:r>
            <a:r>
              <a:rPr lang="en-US" dirty="0">
                <a:latin typeface="Palatino Linotype" panose="02040502050505030304" pitchFamily="18" charset="0"/>
                <a:ea typeface="+mn-lt"/>
                <a:cs typeface="+mn-lt"/>
              </a:rPr>
              <a:t> </a:t>
            </a:r>
            <a:endParaRPr lang="en-US" sz="2000" dirty="0">
              <a:solidFill>
                <a:srgbClr val="7030A0"/>
              </a:solidFill>
              <a:latin typeface="Palatino Linotype" panose="02040502050505030304" pitchFamily="18" charset="0"/>
              <a:ea typeface="+mn-lt"/>
              <a:cs typeface="+mn-lt"/>
            </a:endParaRPr>
          </a:p>
          <a:p>
            <a:pPr lvl="1"/>
            <a:r>
              <a:rPr lang="en-US" sz="2000" dirty="0">
                <a:latin typeface="Palatino Linotype" panose="02040502050505030304" pitchFamily="18" charset="0"/>
              </a:rPr>
              <a:t>If member has a guardian that has legal authorization to make housing decisions and the guardian chose the home the individual resides in - yes is the appropriate response.</a:t>
            </a:r>
          </a:p>
          <a:p>
            <a:pPr marL="457200" lvl="1" indent="0">
              <a:buNone/>
            </a:pPr>
            <a:endParaRPr lang="en-US" sz="2000" dirty="0">
              <a:latin typeface="Palatino Linotype" panose="02040502050505030304" pitchFamily="18" charset="0"/>
            </a:endParaRPr>
          </a:p>
          <a:p>
            <a:pPr lvl="1"/>
            <a:r>
              <a:rPr lang="en-US" sz="2000" dirty="0">
                <a:latin typeface="Palatino Linotype" panose="02040502050505030304" pitchFamily="18" charset="0"/>
              </a:rPr>
              <a:t>If member/guardian states no, </a:t>
            </a:r>
            <a:r>
              <a:rPr lang="en-US" sz="2000" dirty="0">
                <a:latin typeface="Palatino Linotype" panose="02040502050505030304" pitchFamily="18" charset="0"/>
                <a:ea typeface="+mn-lt"/>
                <a:cs typeface="+mn-lt"/>
              </a:rPr>
              <a:t>then an explanation must be documented and a goal developed to ensure the member (guardian) chooses the home they live in.  “No” responses will also require an explanation documented in the next set of HCBS questions auto-populated in the plan.</a:t>
            </a:r>
          </a:p>
          <a:p>
            <a:pPr marL="0" indent="0">
              <a:buNone/>
            </a:pPr>
            <a:endParaRPr lang="en-US" sz="2400" dirty="0">
              <a:solidFill>
                <a:srgbClr val="7030A0"/>
              </a:solidFill>
              <a:latin typeface="Palatino Linotype" panose="02040502050505030304" pitchFamily="18" charset="0"/>
              <a:ea typeface="+mn-lt"/>
              <a:cs typeface="+mn-lt"/>
            </a:endParaRPr>
          </a:p>
          <a:p>
            <a:pPr marL="0" indent="0">
              <a:buNone/>
            </a:pPr>
            <a:endParaRPr lang="en-US" dirty="0">
              <a:latin typeface="Calibri" panose="020F0502020204030204"/>
              <a:cs typeface="Calibri" panose="020F0502020204030204"/>
            </a:endParaRPr>
          </a:p>
          <a:p>
            <a:pPr marL="0" indent="0">
              <a:buNone/>
            </a:pPr>
            <a:endParaRPr lang="en-US" dirty="0">
              <a:latin typeface="Arial Rounded MT Bold" panose="020F0704030504030204" pitchFamily="34" charset="0"/>
            </a:endParaRPr>
          </a:p>
        </p:txBody>
      </p:sp>
      <p:pic>
        <p:nvPicPr>
          <p:cNvPr id="6" name="Picture 5">
            <a:extLst>
              <a:ext uri="{FF2B5EF4-FFF2-40B4-BE49-F238E27FC236}">
                <a16:creationId xmlns:a16="http://schemas.microsoft.com/office/drawing/2014/main" id="{BA751A7E-6DA4-4648-817D-3E290DDB355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65808" y="5669280"/>
            <a:ext cx="1326192" cy="1188720"/>
          </a:xfrm>
          <a:prstGeom prst="rect">
            <a:avLst/>
          </a:prstGeom>
        </p:spPr>
      </p:pic>
    </p:spTree>
    <p:extLst>
      <p:ext uri="{BB962C8B-B14F-4D97-AF65-F5344CB8AC3E}">
        <p14:creationId xmlns:p14="http://schemas.microsoft.com/office/powerpoint/2010/main" val="143072875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EDFE5C-8C33-4856-809E-D4AB5D0D0BBF}"/>
              </a:ext>
            </a:extLst>
          </p:cNvPr>
          <p:cNvSpPr>
            <a:spLocks noGrp="1"/>
          </p:cNvSpPr>
          <p:nvPr>
            <p:ph type="title"/>
          </p:nvPr>
        </p:nvSpPr>
        <p:spPr/>
        <p:txBody>
          <a:bodyPr/>
          <a:lstStyle/>
          <a:p>
            <a:pPr algn="ctr"/>
            <a:r>
              <a:rPr lang="en-US" b="1" dirty="0">
                <a:solidFill>
                  <a:schemeClr val="accent1">
                    <a:lumMod val="50000"/>
                  </a:schemeClr>
                </a:solidFill>
                <a:latin typeface="Palatino Linotype" panose="02040502050505030304" pitchFamily="18" charset="0"/>
              </a:rPr>
              <a:t>HCBS Section of IPOS</a:t>
            </a:r>
            <a:endParaRPr lang="en-US" b="1" dirty="0">
              <a:latin typeface="Palatino Linotype" panose="02040502050505030304" pitchFamily="18" charset="0"/>
            </a:endParaRPr>
          </a:p>
        </p:txBody>
      </p:sp>
      <p:sp>
        <p:nvSpPr>
          <p:cNvPr id="3" name="Content Placeholder 2">
            <a:extLst>
              <a:ext uri="{FF2B5EF4-FFF2-40B4-BE49-F238E27FC236}">
                <a16:creationId xmlns:a16="http://schemas.microsoft.com/office/drawing/2014/main" id="{AB31E56A-E3AD-4494-B19A-60F7676B6867}"/>
              </a:ext>
            </a:extLst>
          </p:cNvPr>
          <p:cNvSpPr>
            <a:spLocks noGrp="1"/>
          </p:cNvSpPr>
          <p:nvPr>
            <p:ph idx="1"/>
          </p:nvPr>
        </p:nvSpPr>
        <p:spPr>
          <a:xfrm>
            <a:off x="838200" y="1522210"/>
            <a:ext cx="10515600" cy="4741430"/>
          </a:xfrm>
        </p:spPr>
        <p:txBody>
          <a:bodyPr vert="horz" lIns="91440" tIns="45720" rIns="91440" bIns="45720" rtlCol="0" anchor="t">
            <a:normAutofit lnSpcReduction="10000"/>
          </a:bodyPr>
          <a:lstStyle/>
          <a:p>
            <a:pPr marL="0" indent="0">
              <a:buNone/>
            </a:pPr>
            <a:r>
              <a:rPr lang="en-US" sz="3200" b="1" dirty="0">
                <a:latin typeface="Palatino Linotype" panose="02040502050505030304" pitchFamily="18" charset="0"/>
              </a:rPr>
              <a:t>Are you satisfied with your current housing? </a:t>
            </a:r>
          </a:p>
          <a:p>
            <a:pPr marL="0" indent="0">
              <a:buNone/>
            </a:pPr>
            <a:r>
              <a:rPr lang="en-US" sz="2000" dirty="0">
                <a:latin typeface="Palatino Linotype" panose="02040502050505030304" pitchFamily="18" charset="0"/>
              </a:rPr>
              <a:t>The IPOS must reflect if the individual is satisfied with their housing / living arrangement</a:t>
            </a:r>
          </a:p>
          <a:p>
            <a:endParaRPr lang="en-US" sz="2000" dirty="0">
              <a:latin typeface="Palatino Linotype" panose="02040502050505030304" pitchFamily="18" charset="0"/>
              <a:cs typeface="Calibri"/>
            </a:endParaRPr>
          </a:p>
          <a:p>
            <a:pPr lvl="1"/>
            <a:r>
              <a:rPr lang="en-US" sz="2000" dirty="0">
                <a:latin typeface="Palatino Linotype" panose="02040502050505030304" pitchFamily="18" charset="0"/>
              </a:rPr>
              <a:t>If the individual has a legal representative who has the authority to make decisions regarding where the member resides, their satisfaction should also be assessed and documented. </a:t>
            </a:r>
          </a:p>
          <a:p>
            <a:pPr lvl="1"/>
            <a:r>
              <a:rPr lang="en-US" sz="2000" dirty="0">
                <a:latin typeface="Palatino Linotype" panose="02040502050505030304" pitchFamily="18" charset="0"/>
                <a:cs typeface="Calibri"/>
              </a:rPr>
              <a:t>If the member is unable to communicate in a way that others can understand and has a legal guardian who speaks on their behalf, </a:t>
            </a:r>
            <a:r>
              <a:rPr lang="en-US" sz="2000" dirty="0">
                <a:latin typeface="Palatino Linotype" panose="02040502050505030304" pitchFamily="18" charset="0"/>
                <a:ea typeface="+mn-lt"/>
                <a:cs typeface="+mn-lt"/>
              </a:rPr>
              <a:t>the guardian's assessment of the individual's satisfaction should be assessed and documented.  </a:t>
            </a:r>
          </a:p>
          <a:p>
            <a:pPr lvl="2"/>
            <a:r>
              <a:rPr lang="en-US" sz="1600" dirty="0">
                <a:latin typeface="Palatino Linotype" panose="02040502050505030304" pitchFamily="18" charset="0"/>
                <a:ea typeface="+mn-lt"/>
                <a:cs typeface="+mn-lt"/>
              </a:rPr>
              <a:t>The home owner or house manager’s assessment of the member’s satisfaction does not meet this HCBS requirement.</a:t>
            </a:r>
          </a:p>
          <a:p>
            <a:pPr lvl="1"/>
            <a:r>
              <a:rPr lang="en-US" sz="2000" dirty="0">
                <a:latin typeface="Palatino Linotype" panose="02040502050505030304" pitchFamily="18" charset="0"/>
                <a:ea typeface="+mn-lt"/>
                <a:cs typeface="+mn-lt"/>
              </a:rPr>
              <a:t>If the individual (or guardian) responds “No”, an explanation for their dissatisfaction should be documented and a goal should be developed to resolve/improve the member’s satisfaction , which may or may not include obtaining new housing. “No” responses will also require an explanation documented in the next set of HCBS questions auto-populated in the plan.</a:t>
            </a:r>
          </a:p>
          <a:p>
            <a:pPr lvl="1">
              <a:buFont typeface="Wingdings" panose="05000000000000000000" pitchFamily="2" charset="2"/>
              <a:buChar char="v"/>
            </a:pPr>
            <a:endParaRPr lang="en-US" sz="2000" dirty="0">
              <a:solidFill>
                <a:srgbClr val="7030A0"/>
              </a:solidFill>
              <a:latin typeface="Palatino Linotype" panose="02040502050505030304" pitchFamily="18" charset="0"/>
              <a:ea typeface="+mn-lt"/>
              <a:cs typeface="+mn-lt"/>
            </a:endParaRPr>
          </a:p>
          <a:p>
            <a:pPr lvl="1">
              <a:buFont typeface="Wingdings" panose="05000000000000000000" pitchFamily="2" charset="2"/>
              <a:buChar char="v"/>
            </a:pPr>
            <a:endParaRPr lang="en-US" sz="2000" dirty="0">
              <a:solidFill>
                <a:srgbClr val="000000"/>
              </a:solidFill>
              <a:latin typeface="Palatino Linotype" panose="02040502050505030304" pitchFamily="18" charset="0"/>
              <a:cs typeface="Calibri"/>
            </a:endParaRPr>
          </a:p>
          <a:p>
            <a:pPr lvl="1">
              <a:buFont typeface="Wingdings" panose="05000000000000000000" pitchFamily="2" charset="2"/>
              <a:buChar char="v"/>
            </a:pPr>
            <a:endParaRPr lang="en-US" sz="2000" dirty="0">
              <a:cs typeface="Calibri"/>
            </a:endParaRPr>
          </a:p>
          <a:p>
            <a:pPr marL="0" indent="0">
              <a:buNone/>
            </a:pPr>
            <a:endParaRPr lang="en-US" dirty="0">
              <a:cs typeface="Calibri" panose="020F0502020204030204"/>
            </a:endParaRPr>
          </a:p>
        </p:txBody>
      </p:sp>
      <p:pic>
        <p:nvPicPr>
          <p:cNvPr id="4" name="Picture 3">
            <a:extLst>
              <a:ext uri="{FF2B5EF4-FFF2-40B4-BE49-F238E27FC236}">
                <a16:creationId xmlns:a16="http://schemas.microsoft.com/office/drawing/2014/main" id="{66D521B0-E6C2-4F45-9D13-876259678CE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65808" y="5669280"/>
            <a:ext cx="1326192" cy="1188720"/>
          </a:xfrm>
          <a:prstGeom prst="rect">
            <a:avLst/>
          </a:prstGeom>
        </p:spPr>
      </p:pic>
    </p:spTree>
    <p:extLst>
      <p:ext uri="{BB962C8B-B14F-4D97-AF65-F5344CB8AC3E}">
        <p14:creationId xmlns:p14="http://schemas.microsoft.com/office/powerpoint/2010/main" val="263559836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5DEB0B-F604-453F-A99A-3962B0C82D0F}"/>
              </a:ext>
            </a:extLst>
          </p:cNvPr>
          <p:cNvSpPr>
            <a:spLocks noGrp="1"/>
          </p:cNvSpPr>
          <p:nvPr>
            <p:ph type="title"/>
          </p:nvPr>
        </p:nvSpPr>
        <p:spPr/>
        <p:txBody>
          <a:bodyPr/>
          <a:lstStyle/>
          <a:p>
            <a:pPr algn="ctr"/>
            <a:r>
              <a:rPr lang="en-US" b="1" dirty="0">
                <a:solidFill>
                  <a:schemeClr val="accent1">
                    <a:lumMod val="50000"/>
                  </a:schemeClr>
                </a:solidFill>
                <a:latin typeface="Palatino Linotype" panose="02040502050505030304" pitchFamily="18" charset="0"/>
              </a:rPr>
              <a:t>HCBS Section of IPOS</a:t>
            </a:r>
            <a:endParaRPr lang="en-US" b="1" dirty="0">
              <a:latin typeface="Palatino Linotype" panose="02040502050505030304" pitchFamily="18" charset="0"/>
            </a:endParaRPr>
          </a:p>
        </p:txBody>
      </p:sp>
      <p:sp>
        <p:nvSpPr>
          <p:cNvPr id="3" name="Content Placeholder 2">
            <a:extLst>
              <a:ext uri="{FF2B5EF4-FFF2-40B4-BE49-F238E27FC236}">
                <a16:creationId xmlns:a16="http://schemas.microsoft.com/office/drawing/2014/main" id="{B818F4E4-8A17-4BEA-806E-41155C967751}"/>
              </a:ext>
            </a:extLst>
          </p:cNvPr>
          <p:cNvSpPr>
            <a:spLocks noGrp="1"/>
          </p:cNvSpPr>
          <p:nvPr>
            <p:ph idx="1"/>
          </p:nvPr>
        </p:nvSpPr>
        <p:spPr>
          <a:xfrm>
            <a:off x="838200" y="1825625"/>
            <a:ext cx="10515600" cy="4202313"/>
          </a:xfrm>
        </p:spPr>
        <p:txBody>
          <a:bodyPr vert="horz" lIns="91440" tIns="45720" rIns="91440" bIns="45720" rtlCol="0" anchor="t">
            <a:normAutofit fontScale="25000" lnSpcReduction="20000"/>
          </a:bodyPr>
          <a:lstStyle/>
          <a:p>
            <a:pPr marL="0" indent="0">
              <a:buNone/>
            </a:pPr>
            <a:r>
              <a:rPr lang="en-US" sz="12800" b="1" dirty="0">
                <a:latin typeface="Palatino Linotype" panose="02040502050505030304" pitchFamily="18" charset="0"/>
              </a:rPr>
              <a:t>I like my roommates </a:t>
            </a:r>
          </a:p>
          <a:p>
            <a:pPr marL="0" indent="0">
              <a:buNone/>
            </a:pPr>
            <a:r>
              <a:rPr lang="en-US" sz="8000" dirty="0">
                <a:latin typeface="Palatino Linotype" panose="02040502050505030304" pitchFamily="18" charset="0"/>
                <a:cs typeface="Calibri" panose="020F0502020204030204"/>
              </a:rPr>
              <a:t>The IPOS must reflect if the individual is satisfied with their roommate</a:t>
            </a:r>
          </a:p>
          <a:p>
            <a:pPr marL="0" indent="0">
              <a:buNone/>
            </a:pPr>
            <a:endParaRPr lang="en-US" sz="7200" dirty="0">
              <a:latin typeface="Palatino Linotype" panose="02040502050505030304" pitchFamily="18" charset="0"/>
              <a:cs typeface="Calibri" panose="020F0502020204030204"/>
            </a:endParaRPr>
          </a:p>
          <a:p>
            <a:r>
              <a:rPr lang="en-US" sz="7200" dirty="0">
                <a:latin typeface="Palatino Linotype" panose="02040502050505030304" pitchFamily="18" charset="0"/>
                <a:cs typeface="Calibri" panose="020F0502020204030204"/>
              </a:rPr>
              <a:t>If the individual has a guardian who has the authority to make decisions regarding the member's living arrangements, their satisfaction should also be assessed. </a:t>
            </a:r>
          </a:p>
          <a:p>
            <a:r>
              <a:rPr lang="en-US" sz="7200" dirty="0">
                <a:latin typeface="Palatino Linotype" panose="02040502050505030304" pitchFamily="18" charset="0"/>
                <a:ea typeface="+mn-lt"/>
                <a:cs typeface="+mn-lt"/>
              </a:rPr>
              <a:t>If the member is unable to communicate in a way that others can understand and has a legal guardian who speaks on their behalf, </a:t>
            </a:r>
            <a:r>
              <a:rPr lang="en-US" sz="7200" dirty="0">
                <a:latin typeface="Palatino Linotype" panose="02040502050505030304" pitchFamily="18" charset="0"/>
                <a:cs typeface="Calibri" panose="020F0502020204030204"/>
              </a:rPr>
              <a:t>the guardian's assessment of the individual's satisfaction should be assessed and documented. </a:t>
            </a:r>
          </a:p>
          <a:p>
            <a:pPr lvl="1"/>
            <a:r>
              <a:rPr lang="en-US" sz="6400" dirty="0">
                <a:latin typeface="Palatino Linotype" panose="02040502050505030304" pitchFamily="18" charset="0"/>
                <a:ea typeface="+mn-lt"/>
                <a:cs typeface="+mn-lt"/>
              </a:rPr>
              <a:t>The home owner or home manager’s assessment of the member’s satisfaction does not meet this HCBS requirement.</a:t>
            </a:r>
          </a:p>
          <a:p>
            <a:r>
              <a:rPr lang="en-US" sz="7200" dirty="0">
                <a:latin typeface="Palatino Linotype" panose="02040502050505030304" pitchFamily="18" charset="0"/>
                <a:cs typeface="Calibri" panose="020F0502020204030204"/>
              </a:rPr>
              <a:t>If the individual or authorized legal representative indicates “No”, then a goal should be developed to resolve / improve the member/authorized legal representative's satisfaction, which may or may not include obtaining a new roommate or a single room. “No” responses will also require an explanation documented in the next set of HCBS questions auto-populated in the plan.</a:t>
            </a:r>
          </a:p>
          <a:p>
            <a:r>
              <a:rPr lang="en-US" sz="7200" dirty="0">
                <a:latin typeface="Palatino Linotype" panose="02040502050505030304" pitchFamily="18" charset="0"/>
                <a:cs typeface="Calibri" panose="020F0502020204030204"/>
              </a:rPr>
              <a:t>If the individual has a single room / no roommates - ”Yes” is the appropriate response (because the HCBS requirement for right to choose is not being restricted).</a:t>
            </a:r>
          </a:p>
          <a:p>
            <a:endParaRPr lang="en-US" sz="3300" dirty="0">
              <a:latin typeface="Palatino Linotype" panose="02040502050505030304" pitchFamily="18" charset="0"/>
              <a:cs typeface="Calibri" panose="020F0502020204030204"/>
            </a:endParaRPr>
          </a:p>
          <a:p>
            <a:pPr marL="0" indent="0">
              <a:buNone/>
            </a:pPr>
            <a:endParaRPr lang="en-US" dirty="0">
              <a:cs typeface="Calibri" panose="020F0502020204030204"/>
            </a:endParaRPr>
          </a:p>
          <a:p>
            <a:pPr marL="0" indent="0">
              <a:buNone/>
            </a:pPr>
            <a:endParaRPr lang="en-US" b="1" dirty="0"/>
          </a:p>
          <a:p>
            <a:pPr marL="0" indent="0">
              <a:buNone/>
            </a:pPr>
            <a:r>
              <a:rPr lang="en-US" dirty="0"/>
              <a:t> </a:t>
            </a:r>
          </a:p>
          <a:p>
            <a:pPr marL="0" indent="0">
              <a:buNone/>
            </a:pPr>
            <a:endParaRPr lang="en-US" dirty="0"/>
          </a:p>
          <a:p>
            <a:pPr marL="0" indent="0">
              <a:buNone/>
            </a:pPr>
            <a:endParaRPr lang="en-US" dirty="0"/>
          </a:p>
          <a:p>
            <a:pPr marL="0" indent="0">
              <a:buNone/>
            </a:pPr>
            <a:endParaRPr lang="en-US" dirty="0"/>
          </a:p>
          <a:p>
            <a:pPr marL="0" indent="0">
              <a:buNone/>
            </a:pPr>
            <a:endParaRPr lang="en-US" dirty="0">
              <a:latin typeface="Arial Rounded MT Bold" panose="020F0704030504030204" pitchFamily="34" charset="0"/>
            </a:endParaRPr>
          </a:p>
        </p:txBody>
      </p:sp>
      <p:pic>
        <p:nvPicPr>
          <p:cNvPr id="5" name="Picture 4">
            <a:extLst>
              <a:ext uri="{FF2B5EF4-FFF2-40B4-BE49-F238E27FC236}">
                <a16:creationId xmlns:a16="http://schemas.microsoft.com/office/drawing/2014/main" id="{60F03750-5AA3-41CF-9C83-75C612FA1DD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65808" y="5669280"/>
            <a:ext cx="1326192" cy="1188720"/>
          </a:xfrm>
          <a:prstGeom prst="rect">
            <a:avLst/>
          </a:prstGeom>
        </p:spPr>
      </p:pic>
    </p:spTree>
    <p:extLst>
      <p:ext uri="{BB962C8B-B14F-4D97-AF65-F5344CB8AC3E}">
        <p14:creationId xmlns:p14="http://schemas.microsoft.com/office/powerpoint/2010/main" val="26987109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5DEB0B-F604-453F-A99A-3962B0C82D0F}"/>
              </a:ext>
            </a:extLst>
          </p:cNvPr>
          <p:cNvSpPr>
            <a:spLocks noGrp="1"/>
          </p:cNvSpPr>
          <p:nvPr>
            <p:ph type="title"/>
          </p:nvPr>
        </p:nvSpPr>
        <p:spPr>
          <a:xfrm>
            <a:off x="685701" y="383598"/>
            <a:ext cx="10515600" cy="1325563"/>
          </a:xfrm>
        </p:spPr>
        <p:txBody>
          <a:bodyPr/>
          <a:lstStyle/>
          <a:p>
            <a:pPr algn="ctr"/>
            <a:r>
              <a:rPr lang="en-US" b="1" dirty="0">
                <a:solidFill>
                  <a:schemeClr val="accent1">
                    <a:lumMod val="50000"/>
                  </a:schemeClr>
                </a:solidFill>
                <a:latin typeface="Palatino Linotype" panose="02040502050505030304" pitchFamily="18" charset="0"/>
              </a:rPr>
              <a:t>Who is HCBS for?</a:t>
            </a:r>
          </a:p>
        </p:txBody>
      </p:sp>
      <p:sp>
        <p:nvSpPr>
          <p:cNvPr id="3" name="Content Placeholder 2">
            <a:extLst>
              <a:ext uri="{FF2B5EF4-FFF2-40B4-BE49-F238E27FC236}">
                <a16:creationId xmlns:a16="http://schemas.microsoft.com/office/drawing/2014/main" id="{B818F4E4-8A17-4BEA-806E-41155C967751}"/>
              </a:ext>
            </a:extLst>
          </p:cNvPr>
          <p:cNvSpPr>
            <a:spLocks noGrp="1"/>
          </p:cNvSpPr>
          <p:nvPr>
            <p:ph idx="1"/>
          </p:nvPr>
        </p:nvSpPr>
        <p:spPr>
          <a:xfrm>
            <a:off x="1253836" y="1046379"/>
            <a:ext cx="10515600" cy="4351338"/>
          </a:xfrm>
        </p:spPr>
        <p:txBody>
          <a:bodyPr vert="horz" lIns="91440" tIns="45720" rIns="91440" bIns="45720" rtlCol="0" anchor="t">
            <a:normAutofit/>
          </a:bodyPr>
          <a:lstStyle/>
          <a:p>
            <a:pPr marL="0" indent="0">
              <a:buNone/>
            </a:pPr>
            <a:endParaRPr lang="en-US" dirty="0"/>
          </a:p>
          <a:p>
            <a:pPr marL="0" indent="0">
              <a:buNone/>
            </a:pPr>
            <a:endParaRPr lang="en-US" dirty="0">
              <a:latin typeface="Arial Rounded MT Bold" panose="020F0704030504030204" pitchFamily="34" charset="0"/>
            </a:endParaRPr>
          </a:p>
          <a:p>
            <a:pPr marL="0" indent="0">
              <a:buNone/>
            </a:pPr>
            <a:r>
              <a:rPr lang="en-US" dirty="0">
                <a:latin typeface="Palatino Linotype" panose="02040502050505030304" pitchFamily="18" charset="0"/>
              </a:rPr>
              <a:t>HCBS services are for Medicaid eligible people with disabilities such as  intellectual or developmental disabilities, physical disabilities, and/or mental illnesses.</a:t>
            </a:r>
          </a:p>
          <a:p>
            <a:pPr marL="0" indent="0">
              <a:buNone/>
            </a:pPr>
            <a:endParaRPr lang="en-US" dirty="0">
              <a:latin typeface="Arial Rounded MT Bold" panose="020F0704030504030204" pitchFamily="34" charset="0"/>
            </a:endParaRPr>
          </a:p>
        </p:txBody>
      </p:sp>
      <p:pic>
        <p:nvPicPr>
          <p:cNvPr id="5" name="Picture 4">
            <a:extLst>
              <a:ext uri="{FF2B5EF4-FFF2-40B4-BE49-F238E27FC236}">
                <a16:creationId xmlns:a16="http://schemas.microsoft.com/office/drawing/2014/main" id="{777F03C6-9CC9-4E49-A877-6DDC5EA2F9D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58880" y="5669280"/>
            <a:ext cx="1326192" cy="1188720"/>
          </a:xfrm>
          <a:prstGeom prst="rect">
            <a:avLst/>
          </a:prstGeom>
        </p:spPr>
      </p:pic>
    </p:spTree>
    <p:extLst>
      <p:ext uri="{BB962C8B-B14F-4D97-AF65-F5344CB8AC3E}">
        <p14:creationId xmlns:p14="http://schemas.microsoft.com/office/powerpoint/2010/main" val="71842480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5DEB0B-F604-453F-A99A-3962B0C82D0F}"/>
              </a:ext>
            </a:extLst>
          </p:cNvPr>
          <p:cNvSpPr>
            <a:spLocks noGrp="1"/>
          </p:cNvSpPr>
          <p:nvPr>
            <p:ph type="title"/>
          </p:nvPr>
        </p:nvSpPr>
        <p:spPr/>
        <p:txBody>
          <a:bodyPr/>
          <a:lstStyle/>
          <a:p>
            <a:pPr algn="ctr"/>
            <a:r>
              <a:rPr lang="en-US" b="1" dirty="0">
                <a:solidFill>
                  <a:schemeClr val="accent1">
                    <a:lumMod val="50000"/>
                  </a:schemeClr>
                </a:solidFill>
                <a:latin typeface="Palatino Linotype" panose="02040502050505030304" pitchFamily="18" charset="0"/>
              </a:rPr>
              <a:t>HCBS Section of IPOS</a:t>
            </a:r>
            <a:endParaRPr lang="en-US" b="1" dirty="0">
              <a:latin typeface="Palatino Linotype" panose="02040502050505030304" pitchFamily="18" charset="0"/>
            </a:endParaRPr>
          </a:p>
        </p:txBody>
      </p:sp>
      <p:sp>
        <p:nvSpPr>
          <p:cNvPr id="3" name="Content Placeholder 2">
            <a:extLst>
              <a:ext uri="{FF2B5EF4-FFF2-40B4-BE49-F238E27FC236}">
                <a16:creationId xmlns:a16="http://schemas.microsoft.com/office/drawing/2014/main" id="{B818F4E4-8A17-4BEA-806E-41155C967751}"/>
              </a:ext>
            </a:extLst>
          </p:cNvPr>
          <p:cNvSpPr>
            <a:spLocks noGrp="1"/>
          </p:cNvSpPr>
          <p:nvPr>
            <p:ph idx="1"/>
          </p:nvPr>
        </p:nvSpPr>
        <p:spPr>
          <a:xfrm>
            <a:off x="838200" y="1825625"/>
            <a:ext cx="10515600" cy="4750666"/>
          </a:xfrm>
        </p:spPr>
        <p:txBody>
          <a:bodyPr vert="horz" lIns="91440" tIns="45720" rIns="91440" bIns="45720" rtlCol="0" anchor="t">
            <a:normAutofit fontScale="25000" lnSpcReduction="20000"/>
          </a:bodyPr>
          <a:lstStyle/>
          <a:p>
            <a:pPr marL="0" indent="0">
              <a:buNone/>
            </a:pPr>
            <a:r>
              <a:rPr lang="en-US" sz="12800" b="1" dirty="0">
                <a:latin typeface="Palatino Linotype" panose="02040502050505030304" pitchFamily="18" charset="0"/>
                <a:cs typeface="Arial"/>
              </a:rPr>
              <a:t>I can choose my roommates</a:t>
            </a:r>
          </a:p>
          <a:p>
            <a:pPr marL="0" indent="0">
              <a:buNone/>
            </a:pPr>
            <a:r>
              <a:rPr lang="en-US" sz="8000" dirty="0">
                <a:latin typeface="Palatino Linotype" panose="02040502050505030304" pitchFamily="18" charset="0"/>
                <a:cs typeface="Arial"/>
              </a:rPr>
              <a:t>The IPOS must reflect that the individual (guardian) has chosen their roommate(s)</a:t>
            </a:r>
          </a:p>
          <a:p>
            <a:pPr marL="0" indent="0">
              <a:buNone/>
            </a:pPr>
            <a:endParaRPr lang="en-US" sz="3200" dirty="0">
              <a:latin typeface="Palatino Linotype" panose="02040502050505030304" pitchFamily="18" charset="0"/>
              <a:cs typeface="Arial"/>
            </a:endParaRPr>
          </a:p>
          <a:p>
            <a:pPr lvl="1"/>
            <a:r>
              <a:rPr lang="en-US" sz="7200" dirty="0">
                <a:latin typeface="Palatino Linotype" panose="02040502050505030304" pitchFamily="18" charset="0"/>
                <a:cs typeface="Arial"/>
              </a:rPr>
              <a:t>In some circumstances, there may be limited beds available at the home and if the member chooses that setting, they may be choosing that bed without the ability to choose a roommate. In these situations, “Yes” is the appropriate response.  However, the member / guardian's satisfaction with this living arrangement should be assessed throughout the plan year.</a:t>
            </a:r>
          </a:p>
          <a:p>
            <a:pPr lvl="1"/>
            <a:endParaRPr lang="en-US" sz="7200" dirty="0">
              <a:latin typeface="Palatino Linotype" panose="02040502050505030304" pitchFamily="18" charset="0"/>
              <a:cs typeface="Arial"/>
            </a:endParaRPr>
          </a:p>
          <a:p>
            <a:pPr lvl="1"/>
            <a:r>
              <a:rPr lang="en-US" sz="7200" dirty="0">
                <a:latin typeface="Palatino Linotype" panose="02040502050505030304" pitchFamily="18" charset="0"/>
                <a:ea typeface="+mn-lt"/>
                <a:cs typeface="+mn-lt"/>
              </a:rPr>
              <a:t>If member has a guardian / legal representative that has the authority to speak on behalf of the member and they selected the roommate(s) - “Yes” is the appropriate response.</a:t>
            </a:r>
          </a:p>
          <a:p>
            <a:pPr lvl="1"/>
            <a:endParaRPr lang="en-US" sz="7200" dirty="0">
              <a:latin typeface="Palatino Linotype" panose="02040502050505030304" pitchFamily="18" charset="0"/>
              <a:ea typeface="+mn-lt"/>
              <a:cs typeface="+mn-lt"/>
            </a:endParaRPr>
          </a:p>
          <a:p>
            <a:pPr lvl="1"/>
            <a:r>
              <a:rPr lang="en-US" sz="7200" dirty="0">
                <a:latin typeface="Palatino Linotype" panose="02040502050505030304" pitchFamily="18" charset="0"/>
                <a:cs typeface="Arial"/>
              </a:rPr>
              <a:t>If the member/guardian states “No”, t</a:t>
            </a:r>
            <a:r>
              <a:rPr lang="en-US" sz="7200" dirty="0">
                <a:latin typeface="Palatino Linotype" panose="02040502050505030304" pitchFamily="18" charset="0"/>
                <a:cs typeface="Calibri"/>
              </a:rPr>
              <a:t>hen an explanation must be documented and a goal to ensure the member (guardian) is allowed to choose their roommate(s).  “No” responses will also require an explanation documented in the next set of HCBS questions auto-populated in the plan.</a:t>
            </a:r>
          </a:p>
          <a:p>
            <a:pPr marL="457200" lvl="1" indent="0">
              <a:buNone/>
            </a:pPr>
            <a:endParaRPr lang="en-US" sz="7200" dirty="0">
              <a:latin typeface="Palatino Linotype" panose="02040502050505030304" pitchFamily="18" charset="0"/>
              <a:cs typeface="Calibri"/>
            </a:endParaRPr>
          </a:p>
          <a:p>
            <a:pPr lvl="1"/>
            <a:r>
              <a:rPr lang="en-US" sz="7200" dirty="0">
                <a:latin typeface="Palatino Linotype" panose="02040502050505030304" pitchFamily="18" charset="0"/>
                <a:cs typeface="Arial"/>
              </a:rPr>
              <a:t>If the individual has chosen a single room - ”Yes” is the appropriate response (because the HCBS requirement for right to choose is not being restricted).</a:t>
            </a:r>
            <a:endParaRPr lang="en-US" sz="7200" dirty="0">
              <a:latin typeface="Palatino Linotype" panose="02040502050505030304" pitchFamily="18" charset="0"/>
              <a:cs typeface="Arial" panose="020B0604020202020204" pitchFamily="34" charset="0"/>
            </a:endParaRPr>
          </a:p>
          <a:p>
            <a:pPr lvl="1">
              <a:buFont typeface="Wingdings" panose="020B0604020202020204" pitchFamily="34" charset="0"/>
              <a:buChar char="Ø"/>
            </a:pPr>
            <a:endParaRPr lang="en-US" sz="3200" dirty="0">
              <a:solidFill>
                <a:srgbClr val="7030A0"/>
              </a:solidFill>
              <a:latin typeface="Palatino Linotype" panose="02040502050505030304" pitchFamily="18" charset="0"/>
              <a:cs typeface="Calibri"/>
            </a:endParaRPr>
          </a:p>
          <a:p>
            <a:pPr marL="457200" lvl="1" indent="0">
              <a:buNone/>
            </a:pPr>
            <a:r>
              <a:rPr lang="en-US" sz="4800" dirty="0">
                <a:latin typeface="Palatino Linotype" panose="02040502050505030304" pitchFamily="18" charset="0"/>
                <a:ea typeface="+mn-lt"/>
                <a:cs typeface="+mn-lt"/>
              </a:rPr>
              <a:t>Note: Individuals must be aware of the process to request a different roommate or to change from a shared to a private room. </a:t>
            </a:r>
          </a:p>
          <a:p>
            <a:pPr lvl="1">
              <a:buFont typeface="Wingdings" panose="020B0604020202020204" pitchFamily="34" charset="0"/>
              <a:buChar char="Ø"/>
            </a:pPr>
            <a:endParaRPr lang="en-US" sz="3200" dirty="0">
              <a:latin typeface="Palatino Linotype" panose="02040502050505030304" pitchFamily="18" charset="0"/>
              <a:ea typeface="+mn-lt"/>
              <a:cs typeface="+mn-lt"/>
            </a:endParaRPr>
          </a:p>
          <a:p>
            <a:pPr>
              <a:buFont typeface="Wingdings" panose="05000000000000000000" pitchFamily="2" charset="2"/>
              <a:buChar char="Ø"/>
            </a:pPr>
            <a:endParaRPr lang="en-US" sz="2200" dirty="0">
              <a:latin typeface="Arial"/>
              <a:cs typeface="Arial" panose="020B0604020202020204" pitchFamily="34" charset="0"/>
            </a:endParaRPr>
          </a:p>
          <a:p>
            <a:pPr marL="457200" lvl="1" indent="0">
              <a:buNone/>
            </a:pPr>
            <a:endParaRPr lang="en-US" sz="1800" dirty="0">
              <a:cs typeface="Arial" panose="020B0604020202020204" pitchFamily="34" charset="0"/>
            </a:endParaRPr>
          </a:p>
          <a:p>
            <a:pPr marL="0" indent="0">
              <a:buNone/>
            </a:pPr>
            <a:endParaRPr lang="en-US" sz="1600" dirty="0"/>
          </a:p>
          <a:p>
            <a:pPr marL="0" indent="0">
              <a:buNone/>
            </a:pPr>
            <a:r>
              <a:rPr lang="en-US" sz="2400" b="1" dirty="0"/>
              <a:t>	</a:t>
            </a:r>
          </a:p>
          <a:p>
            <a:pPr marL="0" indent="0">
              <a:buNone/>
            </a:pPr>
            <a:endParaRPr lang="en-US" dirty="0"/>
          </a:p>
          <a:p>
            <a:pPr marL="0" indent="0">
              <a:buNone/>
            </a:pPr>
            <a:endParaRPr lang="en-US" dirty="0"/>
          </a:p>
          <a:p>
            <a:pPr marL="0" indent="0">
              <a:buNone/>
            </a:pPr>
            <a:endParaRPr lang="en-US" dirty="0"/>
          </a:p>
          <a:p>
            <a:pPr marL="0" indent="0">
              <a:buNone/>
            </a:pPr>
            <a:endParaRPr lang="en-US" dirty="0">
              <a:latin typeface="Arial Rounded MT Bold" panose="020F0704030504030204" pitchFamily="34" charset="0"/>
            </a:endParaRPr>
          </a:p>
        </p:txBody>
      </p:sp>
      <p:pic>
        <p:nvPicPr>
          <p:cNvPr id="5" name="Picture 4">
            <a:extLst>
              <a:ext uri="{FF2B5EF4-FFF2-40B4-BE49-F238E27FC236}">
                <a16:creationId xmlns:a16="http://schemas.microsoft.com/office/drawing/2014/main" id="{F8D9E6A2-B414-4CD1-B89D-45C9AACF15E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65808" y="5669280"/>
            <a:ext cx="1326192" cy="1188720"/>
          </a:xfrm>
          <a:prstGeom prst="rect">
            <a:avLst/>
          </a:prstGeom>
        </p:spPr>
      </p:pic>
    </p:spTree>
    <p:extLst>
      <p:ext uri="{BB962C8B-B14F-4D97-AF65-F5344CB8AC3E}">
        <p14:creationId xmlns:p14="http://schemas.microsoft.com/office/powerpoint/2010/main" val="264079394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5DEB0B-F604-453F-A99A-3962B0C82D0F}"/>
              </a:ext>
            </a:extLst>
          </p:cNvPr>
          <p:cNvSpPr>
            <a:spLocks noGrp="1"/>
          </p:cNvSpPr>
          <p:nvPr>
            <p:ph type="title"/>
          </p:nvPr>
        </p:nvSpPr>
        <p:spPr/>
        <p:txBody>
          <a:bodyPr/>
          <a:lstStyle/>
          <a:p>
            <a:pPr algn="ctr"/>
            <a:r>
              <a:rPr lang="en-US" b="1" dirty="0">
                <a:solidFill>
                  <a:schemeClr val="accent1">
                    <a:lumMod val="50000"/>
                  </a:schemeClr>
                </a:solidFill>
                <a:latin typeface="Palatino Linotype" panose="02040502050505030304" pitchFamily="18" charset="0"/>
              </a:rPr>
              <a:t>HCBS Section of IPOS</a:t>
            </a:r>
            <a:endParaRPr lang="en-US" b="1" dirty="0">
              <a:latin typeface="Palatino Linotype" panose="02040502050505030304" pitchFamily="18" charset="0"/>
            </a:endParaRPr>
          </a:p>
        </p:txBody>
      </p:sp>
      <p:sp>
        <p:nvSpPr>
          <p:cNvPr id="3" name="Content Placeholder 2">
            <a:extLst>
              <a:ext uri="{FF2B5EF4-FFF2-40B4-BE49-F238E27FC236}">
                <a16:creationId xmlns:a16="http://schemas.microsoft.com/office/drawing/2014/main" id="{B818F4E4-8A17-4BEA-806E-41155C967751}"/>
              </a:ext>
            </a:extLst>
          </p:cNvPr>
          <p:cNvSpPr>
            <a:spLocks noGrp="1"/>
          </p:cNvSpPr>
          <p:nvPr>
            <p:ph idx="1"/>
          </p:nvPr>
        </p:nvSpPr>
        <p:spPr>
          <a:xfrm>
            <a:off x="838200" y="1386038"/>
            <a:ext cx="11049000" cy="4792820"/>
          </a:xfrm>
        </p:spPr>
        <p:txBody>
          <a:bodyPr vert="horz" lIns="91440" tIns="45720" rIns="91440" bIns="45720" rtlCol="0" anchor="t">
            <a:normAutofit fontScale="92500" lnSpcReduction="20000"/>
          </a:bodyPr>
          <a:lstStyle/>
          <a:p>
            <a:pPr marL="0" indent="0">
              <a:buNone/>
            </a:pPr>
            <a:r>
              <a:rPr lang="en-US" sz="3500" b="1" dirty="0">
                <a:latin typeface="Palatino Linotype" panose="02040502050505030304" pitchFamily="18" charset="0"/>
              </a:rPr>
              <a:t>I can choose to close and lock my bedroom/bathroom door.</a:t>
            </a:r>
          </a:p>
          <a:p>
            <a:pPr marL="0" indent="0">
              <a:buNone/>
            </a:pPr>
            <a:endParaRPr lang="en-US" sz="3000" dirty="0">
              <a:latin typeface="Palatino Linotype" panose="02040502050505030304" pitchFamily="18" charset="0"/>
            </a:endParaRPr>
          </a:p>
          <a:p>
            <a:pPr marL="0" indent="0">
              <a:buNone/>
            </a:pPr>
            <a:r>
              <a:rPr lang="en-US" sz="3000" dirty="0">
                <a:latin typeface="Palatino Linotype" panose="02040502050505030304" pitchFamily="18" charset="0"/>
              </a:rPr>
              <a:t>Does the home have bedroom and bathroom doors that are lockable by the individual? </a:t>
            </a:r>
            <a:r>
              <a:rPr lang="en-US" sz="3300" dirty="0">
                <a:latin typeface="Palatino Linotype" panose="02040502050505030304" pitchFamily="18" charset="0"/>
              </a:rPr>
              <a:t> </a:t>
            </a:r>
          </a:p>
          <a:p>
            <a:pPr marL="0" indent="0">
              <a:buNone/>
            </a:pPr>
            <a:endParaRPr lang="en-US" sz="3300" dirty="0">
              <a:latin typeface="Palatino Linotype" panose="02040502050505030304" pitchFamily="18" charset="0"/>
            </a:endParaRPr>
          </a:p>
          <a:p>
            <a:pPr marL="0" indent="0">
              <a:buNone/>
            </a:pPr>
            <a:r>
              <a:rPr lang="en-US" sz="3000" dirty="0">
                <a:latin typeface="Palatino Linotype" panose="02040502050505030304" pitchFamily="18" charset="0"/>
                <a:cs typeface="Arial"/>
              </a:rPr>
              <a:t>A lockable door is a side-hinged, permanently mounted door that is equipped with positive-latching, non- locking-against-egress hardware. The hardware must be able to be opened from the inside of a room with a single motion; such as a turn of a knob or push of a handle, even if the door is locked.</a:t>
            </a:r>
            <a:endParaRPr lang="en-US" sz="3000" dirty="0">
              <a:latin typeface="Arial" panose="020B0604020202020204" pitchFamily="34" charset="0"/>
              <a:cs typeface="Arial" panose="020B0604020202020204" pitchFamily="34" charset="0"/>
            </a:endParaRPr>
          </a:p>
          <a:p>
            <a:pPr>
              <a:buFont typeface="Wingdings" panose="05000000000000000000" pitchFamily="2" charset="2"/>
              <a:buChar char="Ø"/>
            </a:pPr>
            <a:endParaRPr lang="en-US" sz="2000" dirty="0"/>
          </a:p>
          <a:p>
            <a:pPr marL="0" indent="0">
              <a:buNone/>
            </a:pPr>
            <a:r>
              <a:rPr lang="en-US" sz="2000" dirty="0"/>
              <a:t>	  </a:t>
            </a:r>
          </a:p>
          <a:p>
            <a:pPr marL="0" indent="0">
              <a:buNone/>
            </a:pPr>
            <a:endParaRPr lang="en-US" dirty="0"/>
          </a:p>
          <a:p>
            <a:pPr marL="0" indent="0">
              <a:buNone/>
            </a:pPr>
            <a:endParaRPr lang="en-US" dirty="0"/>
          </a:p>
          <a:p>
            <a:pPr marL="0" indent="0">
              <a:buNone/>
            </a:pPr>
            <a:endParaRPr lang="en-US" dirty="0"/>
          </a:p>
          <a:p>
            <a:pPr marL="0" indent="0">
              <a:buNone/>
            </a:pPr>
            <a:endParaRPr lang="en-US" dirty="0">
              <a:latin typeface="Arial Rounded MT Bold" panose="020F0704030504030204" pitchFamily="34" charset="0"/>
            </a:endParaRPr>
          </a:p>
        </p:txBody>
      </p:sp>
      <p:pic>
        <p:nvPicPr>
          <p:cNvPr id="5" name="Picture 4">
            <a:extLst>
              <a:ext uri="{FF2B5EF4-FFF2-40B4-BE49-F238E27FC236}">
                <a16:creationId xmlns:a16="http://schemas.microsoft.com/office/drawing/2014/main" id="{11FF03DE-F3E4-455F-AE97-70E7DA2142F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95658" y="6054571"/>
            <a:ext cx="896342" cy="803428"/>
          </a:xfrm>
          <a:prstGeom prst="rect">
            <a:avLst/>
          </a:prstGeom>
        </p:spPr>
      </p:pic>
    </p:spTree>
    <p:extLst>
      <p:ext uri="{BB962C8B-B14F-4D97-AF65-F5344CB8AC3E}">
        <p14:creationId xmlns:p14="http://schemas.microsoft.com/office/powerpoint/2010/main" val="311498351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5DEB0B-F604-453F-A99A-3962B0C82D0F}"/>
              </a:ext>
            </a:extLst>
          </p:cNvPr>
          <p:cNvSpPr>
            <a:spLocks noGrp="1"/>
          </p:cNvSpPr>
          <p:nvPr>
            <p:ph type="title"/>
          </p:nvPr>
        </p:nvSpPr>
        <p:spPr/>
        <p:txBody>
          <a:bodyPr/>
          <a:lstStyle/>
          <a:p>
            <a:pPr algn="ctr"/>
            <a:r>
              <a:rPr lang="en-US" b="1" dirty="0">
                <a:solidFill>
                  <a:schemeClr val="accent1">
                    <a:lumMod val="50000"/>
                  </a:schemeClr>
                </a:solidFill>
                <a:latin typeface="Palatino Linotype" panose="02040502050505030304" pitchFamily="18" charset="0"/>
              </a:rPr>
              <a:t>HCBS Section of IPOS</a:t>
            </a:r>
            <a:endParaRPr lang="en-US" b="1" dirty="0">
              <a:latin typeface="Palatino Linotype" panose="02040502050505030304" pitchFamily="18" charset="0"/>
            </a:endParaRPr>
          </a:p>
        </p:txBody>
      </p:sp>
      <p:sp>
        <p:nvSpPr>
          <p:cNvPr id="3" name="Content Placeholder 2">
            <a:extLst>
              <a:ext uri="{FF2B5EF4-FFF2-40B4-BE49-F238E27FC236}">
                <a16:creationId xmlns:a16="http://schemas.microsoft.com/office/drawing/2014/main" id="{B818F4E4-8A17-4BEA-806E-41155C967751}"/>
              </a:ext>
            </a:extLst>
          </p:cNvPr>
          <p:cNvSpPr>
            <a:spLocks noGrp="1"/>
          </p:cNvSpPr>
          <p:nvPr>
            <p:ph idx="1"/>
          </p:nvPr>
        </p:nvSpPr>
        <p:spPr>
          <a:xfrm>
            <a:off x="838200" y="1386038"/>
            <a:ext cx="11049000" cy="4996289"/>
          </a:xfrm>
        </p:spPr>
        <p:txBody>
          <a:bodyPr vert="horz" lIns="91440" tIns="45720" rIns="91440" bIns="45720" rtlCol="0" anchor="t">
            <a:normAutofit fontScale="25000" lnSpcReduction="20000"/>
          </a:bodyPr>
          <a:lstStyle/>
          <a:p>
            <a:pPr marL="0" indent="0">
              <a:buNone/>
            </a:pPr>
            <a:r>
              <a:rPr lang="en-US" sz="12800" b="1" dirty="0">
                <a:latin typeface="Palatino Linotype" panose="02040502050505030304" pitchFamily="18" charset="0"/>
              </a:rPr>
              <a:t>I can choose to close and lock my bedroom/bathroom door.</a:t>
            </a:r>
          </a:p>
          <a:p>
            <a:pPr marL="0" indent="0">
              <a:buNone/>
            </a:pPr>
            <a:r>
              <a:rPr lang="en-US" sz="8800" dirty="0">
                <a:latin typeface="Palatino Linotype" panose="02040502050505030304" pitchFamily="18" charset="0"/>
                <a:cs typeface="Arial"/>
              </a:rPr>
              <a:t>The IPOS must reflect if the bedroom and bathroom doors are lockable. </a:t>
            </a:r>
            <a:r>
              <a:rPr lang="en-US" sz="8800" dirty="0">
                <a:latin typeface="Palatino Linotype" panose="02040502050505030304" pitchFamily="18" charset="0"/>
                <a:ea typeface="+mn-lt"/>
                <a:cs typeface="+mn-lt"/>
              </a:rPr>
              <a:t>If the member has a private bedroom, that includes a private bathroom, only the main door to the bedroom needs to be lockable.</a:t>
            </a:r>
          </a:p>
          <a:p>
            <a:pPr marL="0" indent="0">
              <a:buNone/>
            </a:pPr>
            <a:endParaRPr lang="en-US" sz="4800" dirty="0">
              <a:latin typeface="Palatino Linotype" panose="02040502050505030304" pitchFamily="18" charset="0"/>
              <a:ea typeface="+mn-lt"/>
              <a:cs typeface="+mn-lt"/>
            </a:endParaRPr>
          </a:p>
          <a:p>
            <a:r>
              <a:rPr lang="en-US" sz="8000" dirty="0">
                <a:latin typeface="Palatino Linotype" panose="02040502050505030304" pitchFamily="18" charset="0"/>
                <a:cs typeface="Arial"/>
              </a:rPr>
              <a:t>If there are no locks on a member’s bedroom and/or bathroom doors, the response should be “No” and an explanation must be documented in the next set of HCBS questions auto-populated in the plan.</a:t>
            </a:r>
          </a:p>
          <a:p>
            <a:r>
              <a:rPr lang="en-US" sz="8000" dirty="0">
                <a:latin typeface="Palatino Linotype" panose="02040502050505030304" pitchFamily="18" charset="0"/>
                <a:cs typeface="Arial" panose="020B0604020202020204" pitchFamily="34" charset="0"/>
              </a:rPr>
              <a:t>If there is no justified medical/behavioral reason for a lack of locks on the doors, a formal IPOS goal resolving the modification to the HCBS Rule is required. </a:t>
            </a:r>
          </a:p>
          <a:p>
            <a:r>
              <a:rPr lang="en-US" sz="8000" dirty="0">
                <a:latin typeface="Palatino Linotype" panose="02040502050505030304" pitchFamily="18" charset="0"/>
                <a:cs typeface="Arial"/>
              </a:rPr>
              <a:t>If locks have been removed for behavior management, BTPRC approval &amp; oversight is required and the IPOS should include a goal / objective addressing the behavior treatment plan. </a:t>
            </a:r>
          </a:p>
          <a:p>
            <a:r>
              <a:rPr lang="en-US" sz="8000" dirty="0">
                <a:latin typeface="Palatino Linotype" panose="02040502050505030304" pitchFamily="18" charset="0"/>
                <a:cs typeface="Arial"/>
              </a:rPr>
              <a:t>It is not sufficient for a member/guardian to state that they do not want locks on the doors. A member does not have to use the locks on the doors, but lockable doors are still a requirement of the HCBS Finale Rule (right to privacy). </a:t>
            </a:r>
            <a:endParaRPr lang="en-US" sz="8000" dirty="0">
              <a:latin typeface="Palatino Linotype" panose="02040502050505030304" pitchFamily="18" charset="0"/>
              <a:cs typeface="Arial" panose="020B0604020202020204" pitchFamily="34" charset="0"/>
            </a:endParaRPr>
          </a:p>
          <a:p>
            <a:endParaRPr lang="en-US" sz="3600" dirty="0">
              <a:ea typeface="+mn-lt"/>
              <a:cs typeface="+mn-lt"/>
            </a:endParaRPr>
          </a:p>
          <a:p>
            <a:endParaRPr lang="en-US" sz="3600" dirty="0">
              <a:latin typeface="Arial" panose="020B0604020202020204" pitchFamily="34" charset="0"/>
              <a:cs typeface="Arial" panose="020B0604020202020204" pitchFamily="34" charset="0"/>
            </a:endParaRPr>
          </a:p>
          <a:p>
            <a:endParaRPr lang="en-US" sz="3600" dirty="0">
              <a:latin typeface="Arial" panose="020B0604020202020204" pitchFamily="34" charset="0"/>
              <a:cs typeface="Arial" panose="020B0604020202020204" pitchFamily="34" charset="0"/>
            </a:endParaRPr>
          </a:p>
          <a:p>
            <a:endParaRPr lang="en-US" sz="3600" dirty="0">
              <a:latin typeface="Arial"/>
              <a:cs typeface="Arial"/>
            </a:endParaRPr>
          </a:p>
          <a:p>
            <a:endParaRPr lang="en-US" sz="3400" dirty="0">
              <a:ea typeface="+mn-lt"/>
              <a:cs typeface="+mn-lt"/>
            </a:endParaRPr>
          </a:p>
          <a:p>
            <a:endParaRPr lang="en-US" sz="3400" dirty="0">
              <a:solidFill>
                <a:srgbClr val="7030A0"/>
              </a:solidFill>
              <a:latin typeface="Arial"/>
              <a:cs typeface="Arial"/>
            </a:endParaRPr>
          </a:p>
          <a:p>
            <a:r>
              <a:rPr lang="en-US" sz="2200" dirty="0">
                <a:latin typeface="Arial"/>
                <a:cs typeface="Arial"/>
              </a:rPr>
              <a:t>	</a:t>
            </a:r>
            <a:r>
              <a:rPr lang="en-US" sz="2600" dirty="0">
                <a:latin typeface="Arial" panose="020B0604020202020204" pitchFamily="34" charset="0"/>
                <a:cs typeface="Arial" panose="020B0604020202020204" pitchFamily="34" charset="0"/>
              </a:rPr>
              <a:t>	</a:t>
            </a:r>
            <a:r>
              <a:rPr lang="en-US" sz="2600" dirty="0">
                <a:latin typeface="Arial"/>
                <a:cs typeface="Arial"/>
              </a:rPr>
              <a:t>	. </a:t>
            </a:r>
            <a:endParaRPr lang="en-US" sz="2600" dirty="0">
              <a:latin typeface="Arial" panose="020B0604020202020204" pitchFamily="34" charset="0"/>
              <a:cs typeface="Arial" panose="020B0604020202020204" pitchFamily="34" charset="0"/>
            </a:endParaRPr>
          </a:p>
          <a:p>
            <a:pPr marL="457200" lvl="1" indent="0">
              <a:buNone/>
            </a:pPr>
            <a:endParaRPr lang="en-US" sz="1600" dirty="0">
              <a:latin typeface="Arial" panose="020B0604020202020204" pitchFamily="34" charset="0"/>
              <a:cs typeface="Arial" panose="020B0604020202020204" pitchFamily="34" charset="0"/>
            </a:endParaRPr>
          </a:p>
          <a:p>
            <a:pPr>
              <a:buFont typeface="Wingdings" panose="05000000000000000000" pitchFamily="2" charset="2"/>
              <a:buChar char="Ø"/>
            </a:pPr>
            <a:endParaRPr lang="en-US" sz="2000" dirty="0"/>
          </a:p>
          <a:p>
            <a:pPr marL="0" indent="0">
              <a:buNone/>
            </a:pPr>
            <a:r>
              <a:rPr lang="en-US" sz="2000" dirty="0"/>
              <a:t>	  </a:t>
            </a:r>
          </a:p>
          <a:p>
            <a:pPr marL="0" indent="0">
              <a:buNone/>
            </a:pPr>
            <a:endParaRPr lang="en-US" dirty="0"/>
          </a:p>
          <a:p>
            <a:pPr marL="0" indent="0">
              <a:buNone/>
            </a:pPr>
            <a:endParaRPr lang="en-US" dirty="0"/>
          </a:p>
          <a:p>
            <a:pPr marL="0" indent="0">
              <a:buNone/>
            </a:pPr>
            <a:endParaRPr lang="en-US" dirty="0"/>
          </a:p>
          <a:p>
            <a:pPr marL="0" indent="0">
              <a:buNone/>
            </a:pPr>
            <a:endParaRPr lang="en-US" dirty="0">
              <a:latin typeface="Arial Rounded MT Bold" panose="020F0704030504030204" pitchFamily="34" charset="0"/>
            </a:endParaRPr>
          </a:p>
        </p:txBody>
      </p:sp>
      <p:pic>
        <p:nvPicPr>
          <p:cNvPr id="5" name="Picture 4">
            <a:extLst>
              <a:ext uri="{FF2B5EF4-FFF2-40B4-BE49-F238E27FC236}">
                <a16:creationId xmlns:a16="http://schemas.microsoft.com/office/drawing/2014/main" id="{11FF03DE-F3E4-455F-AE97-70E7DA2142F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95658" y="6054571"/>
            <a:ext cx="896342" cy="803428"/>
          </a:xfrm>
          <a:prstGeom prst="rect">
            <a:avLst/>
          </a:prstGeom>
        </p:spPr>
      </p:pic>
    </p:spTree>
    <p:extLst>
      <p:ext uri="{BB962C8B-B14F-4D97-AF65-F5344CB8AC3E}">
        <p14:creationId xmlns:p14="http://schemas.microsoft.com/office/powerpoint/2010/main" val="289895602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5DEB0B-F604-453F-A99A-3962B0C82D0F}"/>
              </a:ext>
            </a:extLst>
          </p:cNvPr>
          <p:cNvSpPr>
            <a:spLocks noGrp="1"/>
          </p:cNvSpPr>
          <p:nvPr>
            <p:ph type="title"/>
          </p:nvPr>
        </p:nvSpPr>
        <p:spPr/>
        <p:txBody>
          <a:bodyPr/>
          <a:lstStyle/>
          <a:p>
            <a:pPr algn="ctr"/>
            <a:r>
              <a:rPr lang="en-US" b="1" dirty="0">
                <a:solidFill>
                  <a:schemeClr val="accent1">
                    <a:lumMod val="50000"/>
                  </a:schemeClr>
                </a:solidFill>
                <a:latin typeface="Palatino Linotype" panose="02040502050505030304" pitchFamily="18" charset="0"/>
              </a:rPr>
              <a:t>HCBS Section of IPOS</a:t>
            </a:r>
            <a:endParaRPr lang="en-US" dirty="0"/>
          </a:p>
        </p:txBody>
      </p:sp>
      <p:sp>
        <p:nvSpPr>
          <p:cNvPr id="3" name="Content Placeholder 2">
            <a:extLst>
              <a:ext uri="{FF2B5EF4-FFF2-40B4-BE49-F238E27FC236}">
                <a16:creationId xmlns:a16="http://schemas.microsoft.com/office/drawing/2014/main" id="{B818F4E4-8A17-4BEA-806E-41155C967751}"/>
              </a:ext>
            </a:extLst>
          </p:cNvPr>
          <p:cNvSpPr>
            <a:spLocks noGrp="1"/>
          </p:cNvSpPr>
          <p:nvPr>
            <p:ph idx="1"/>
          </p:nvPr>
        </p:nvSpPr>
        <p:spPr/>
        <p:txBody>
          <a:bodyPr vert="horz" lIns="91440" tIns="45720" rIns="91440" bIns="45720" rtlCol="0" anchor="t">
            <a:normAutofit/>
          </a:bodyPr>
          <a:lstStyle/>
          <a:p>
            <a:pPr marL="0" indent="0">
              <a:buNone/>
            </a:pPr>
            <a:r>
              <a:rPr lang="en-US" sz="3200" b="1" dirty="0">
                <a:latin typeface="Palatino Linotype" panose="02040502050505030304" pitchFamily="18" charset="0"/>
              </a:rPr>
              <a:t>I can eat snacks/meals when and where I want.</a:t>
            </a:r>
          </a:p>
          <a:p>
            <a:pPr marL="0" indent="0">
              <a:buNone/>
            </a:pPr>
            <a:r>
              <a:rPr lang="en-US" sz="2000" dirty="0">
                <a:latin typeface="Palatino Linotype" panose="02040502050505030304" pitchFamily="18" charset="0"/>
                <a:cs typeface="Calibri"/>
              </a:rPr>
              <a:t>The IPOS must reflect if the individual is able to eat when and where they want</a:t>
            </a:r>
          </a:p>
          <a:p>
            <a:r>
              <a:rPr lang="en-US" sz="1800" dirty="0">
                <a:latin typeface="Palatino Linotype" panose="02040502050505030304" pitchFamily="18" charset="0"/>
                <a:cs typeface="Arial"/>
              </a:rPr>
              <a:t>If the individual is on a special diet (i.e., low sodium / low carb. /Gluten-free / pureed) ordered by a medical professional (MD, Nutritionist), that restricts when and / or where the individual is able to eat, the response will be “No” and the explanation (medical need) is to be documented in the next set of HCBS questions auto-populated in the plan.</a:t>
            </a:r>
          </a:p>
          <a:p>
            <a:r>
              <a:rPr lang="en-US" sz="1800" dirty="0">
                <a:latin typeface="Palatino Linotype" panose="02040502050505030304" pitchFamily="18" charset="0"/>
                <a:cs typeface="Arial"/>
              </a:rPr>
              <a:t>If the individual is tube fed as ordered by a medical professional (MD, Nutritionist, SLP), that restricts when and / or where the individual is able to be fed, the response will be “No” and the explanation (medical need) is to be documented in the next set of HCBS questions auto-populated in the plan.</a:t>
            </a:r>
          </a:p>
          <a:p>
            <a:r>
              <a:rPr lang="en-US" sz="1800" dirty="0">
                <a:latin typeface="Palatino Linotype" panose="02040502050505030304" pitchFamily="18" charset="0"/>
                <a:cs typeface="Arial"/>
              </a:rPr>
              <a:t>If the medically prescribed diet does NOT restrict </a:t>
            </a:r>
            <a:r>
              <a:rPr lang="en-US" sz="1800" i="1" dirty="0">
                <a:latin typeface="Palatino Linotype" panose="02040502050505030304" pitchFamily="18" charset="0"/>
                <a:cs typeface="Arial"/>
              </a:rPr>
              <a:t>when</a:t>
            </a:r>
            <a:r>
              <a:rPr lang="en-US" sz="1800" dirty="0">
                <a:latin typeface="Palatino Linotype" panose="02040502050505030304" pitchFamily="18" charset="0"/>
                <a:cs typeface="Arial"/>
              </a:rPr>
              <a:t> and </a:t>
            </a:r>
            <a:r>
              <a:rPr lang="en-US" sz="1800" i="1" dirty="0">
                <a:latin typeface="Palatino Linotype" panose="02040502050505030304" pitchFamily="18" charset="0"/>
                <a:cs typeface="Arial"/>
              </a:rPr>
              <a:t>where</a:t>
            </a:r>
            <a:r>
              <a:rPr lang="en-US" sz="1800" dirty="0">
                <a:latin typeface="Palatino Linotype" panose="02040502050505030304" pitchFamily="18" charset="0"/>
                <a:cs typeface="Arial"/>
              </a:rPr>
              <a:t> the individual eats / is fed, than “Yes” is the appropriate response.</a:t>
            </a:r>
          </a:p>
        </p:txBody>
      </p:sp>
      <p:pic>
        <p:nvPicPr>
          <p:cNvPr id="5" name="Picture 4">
            <a:extLst>
              <a:ext uri="{FF2B5EF4-FFF2-40B4-BE49-F238E27FC236}">
                <a16:creationId xmlns:a16="http://schemas.microsoft.com/office/drawing/2014/main" id="{1193B2C1-EAB2-429A-8BDF-5A7B893CC68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65808" y="5669280"/>
            <a:ext cx="1326192" cy="1188720"/>
          </a:xfrm>
          <a:prstGeom prst="rect">
            <a:avLst/>
          </a:prstGeom>
        </p:spPr>
      </p:pic>
    </p:spTree>
    <p:extLst>
      <p:ext uri="{BB962C8B-B14F-4D97-AF65-F5344CB8AC3E}">
        <p14:creationId xmlns:p14="http://schemas.microsoft.com/office/powerpoint/2010/main" val="327151716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5DEB0B-F604-453F-A99A-3962B0C82D0F}"/>
              </a:ext>
            </a:extLst>
          </p:cNvPr>
          <p:cNvSpPr>
            <a:spLocks noGrp="1"/>
          </p:cNvSpPr>
          <p:nvPr>
            <p:ph type="title"/>
          </p:nvPr>
        </p:nvSpPr>
        <p:spPr/>
        <p:txBody>
          <a:bodyPr/>
          <a:lstStyle/>
          <a:p>
            <a:pPr algn="ctr"/>
            <a:r>
              <a:rPr lang="en-US" b="1" dirty="0">
                <a:solidFill>
                  <a:schemeClr val="accent1">
                    <a:lumMod val="50000"/>
                  </a:schemeClr>
                </a:solidFill>
                <a:latin typeface="Palatino Linotype" panose="02040502050505030304" pitchFamily="18" charset="0"/>
              </a:rPr>
              <a:t>HCBS Section of IPOS</a:t>
            </a:r>
            <a:endParaRPr lang="en-US" dirty="0"/>
          </a:p>
        </p:txBody>
      </p:sp>
      <p:sp>
        <p:nvSpPr>
          <p:cNvPr id="3" name="Content Placeholder 2">
            <a:extLst>
              <a:ext uri="{FF2B5EF4-FFF2-40B4-BE49-F238E27FC236}">
                <a16:creationId xmlns:a16="http://schemas.microsoft.com/office/drawing/2014/main" id="{B818F4E4-8A17-4BEA-806E-41155C967751}"/>
              </a:ext>
            </a:extLst>
          </p:cNvPr>
          <p:cNvSpPr>
            <a:spLocks noGrp="1"/>
          </p:cNvSpPr>
          <p:nvPr>
            <p:ph idx="1"/>
          </p:nvPr>
        </p:nvSpPr>
        <p:spPr/>
        <p:txBody>
          <a:bodyPr vert="horz" lIns="91440" tIns="45720" rIns="91440" bIns="45720" rtlCol="0" anchor="t">
            <a:normAutofit/>
          </a:bodyPr>
          <a:lstStyle/>
          <a:p>
            <a:pPr marL="0" indent="0">
              <a:buNone/>
            </a:pPr>
            <a:r>
              <a:rPr lang="en-US" sz="3200" b="1" dirty="0">
                <a:latin typeface="Palatino Linotype" panose="02040502050505030304" pitchFamily="18" charset="0"/>
              </a:rPr>
              <a:t>I can eat snacks/meals when and where I want. </a:t>
            </a:r>
            <a:r>
              <a:rPr lang="en-US" sz="2000" b="1" dirty="0">
                <a:latin typeface="Palatino Linotype" panose="02040502050505030304" pitchFamily="18" charset="0"/>
              </a:rPr>
              <a:t>(cont.)</a:t>
            </a:r>
          </a:p>
          <a:p>
            <a:pPr marL="0" indent="0">
              <a:buNone/>
            </a:pPr>
            <a:r>
              <a:rPr lang="en-US" sz="2000" dirty="0">
                <a:latin typeface="Palatino Linotype" panose="02040502050505030304" pitchFamily="18" charset="0"/>
                <a:cs typeface="Calibri"/>
              </a:rPr>
              <a:t>The IPOS must reflect if the individual is able to eat when and where they want</a:t>
            </a:r>
          </a:p>
          <a:p>
            <a:r>
              <a:rPr lang="en-US" sz="1800" dirty="0">
                <a:latin typeface="Palatino Linotype" panose="02040502050505030304" pitchFamily="18" charset="0"/>
                <a:cs typeface="Arial" panose="020B0604020202020204" pitchFamily="34" charset="0"/>
              </a:rPr>
              <a:t>If there is no evidence of a medical order / SLP order for the special diet, a goal will need to be developed to determine whether the diet is medically needed / approved or should be discontinued.</a:t>
            </a:r>
          </a:p>
          <a:p>
            <a:r>
              <a:rPr lang="en-US" sz="1800" u="sng" dirty="0">
                <a:latin typeface="Palatino Linotype" panose="02040502050505030304" pitchFamily="18" charset="0"/>
                <a:cs typeface="Arial" panose="020B0604020202020204" pitchFamily="34" charset="0"/>
              </a:rPr>
              <a:t>Exception</a:t>
            </a:r>
            <a:r>
              <a:rPr lang="en-US" sz="1800" dirty="0">
                <a:latin typeface="Palatino Linotype" panose="02040502050505030304" pitchFamily="18" charset="0"/>
                <a:cs typeface="Arial" panose="020B0604020202020204" pitchFamily="34" charset="0"/>
              </a:rPr>
              <a:t>: If the individual is voluntarily dieting / limiting when and where they can eat </a:t>
            </a:r>
            <a:r>
              <a:rPr lang="en-US" sz="1800" i="1" dirty="0">
                <a:latin typeface="Palatino Linotype" panose="02040502050505030304" pitchFamily="18" charset="0"/>
                <a:cs typeface="Arial" panose="020B0604020202020204" pitchFamily="34" charset="0"/>
              </a:rPr>
              <a:t>and</a:t>
            </a:r>
            <a:r>
              <a:rPr lang="en-US" sz="1800" dirty="0">
                <a:latin typeface="Palatino Linotype" panose="02040502050505030304" pitchFamily="18" charset="0"/>
                <a:cs typeface="Arial" panose="020B0604020202020204" pitchFamily="34" charset="0"/>
              </a:rPr>
              <a:t> this plan is not enforced by the home staff, score the question as “Yes” and determine if a goal is needed to have a medical professional monitor the individual’s dieting.</a:t>
            </a:r>
            <a:endParaRPr lang="en-US" sz="1800" dirty="0">
              <a:latin typeface="Palatino Linotype" panose="02040502050505030304" pitchFamily="18" charset="0"/>
            </a:endParaRPr>
          </a:p>
        </p:txBody>
      </p:sp>
      <p:pic>
        <p:nvPicPr>
          <p:cNvPr id="5" name="Picture 4">
            <a:extLst>
              <a:ext uri="{FF2B5EF4-FFF2-40B4-BE49-F238E27FC236}">
                <a16:creationId xmlns:a16="http://schemas.microsoft.com/office/drawing/2014/main" id="{1193B2C1-EAB2-429A-8BDF-5A7B893CC68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65808" y="5669280"/>
            <a:ext cx="1326192" cy="1188720"/>
          </a:xfrm>
          <a:prstGeom prst="rect">
            <a:avLst/>
          </a:prstGeom>
        </p:spPr>
      </p:pic>
    </p:spTree>
    <p:extLst>
      <p:ext uri="{BB962C8B-B14F-4D97-AF65-F5344CB8AC3E}">
        <p14:creationId xmlns:p14="http://schemas.microsoft.com/office/powerpoint/2010/main" val="414485984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5DEB0B-F604-453F-A99A-3962B0C82D0F}"/>
              </a:ext>
            </a:extLst>
          </p:cNvPr>
          <p:cNvSpPr>
            <a:spLocks noGrp="1"/>
          </p:cNvSpPr>
          <p:nvPr>
            <p:ph type="title"/>
          </p:nvPr>
        </p:nvSpPr>
        <p:spPr/>
        <p:txBody>
          <a:bodyPr/>
          <a:lstStyle/>
          <a:p>
            <a:pPr algn="ctr"/>
            <a:r>
              <a:rPr lang="en-US" b="1" dirty="0">
                <a:solidFill>
                  <a:schemeClr val="accent1">
                    <a:lumMod val="50000"/>
                  </a:schemeClr>
                </a:solidFill>
                <a:latin typeface="Palatino Linotype" panose="02040502050505030304" pitchFamily="18" charset="0"/>
              </a:rPr>
              <a:t>HCBS Section of IPOS</a:t>
            </a:r>
            <a:endParaRPr lang="en-US" b="1" dirty="0">
              <a:latin typeface="Palatino Linotype" panose="02040502050505030304" pitchFamily="18" charset="0"/>
            </a:endParaRPr>
          </a:p>
        </p:txBody>
      </p:sp>
      <p:sp>
        <p:nvSpPr>
          <p:cNvPr id="3" name="Content Placeholder 2">
            <a:extLst>
              <a:ext uri="{FF2B5EF4-FFF2-40B4-BE49-F238E27FC236}">
                <a16:creationId xmlns:a16="http://schemas.microsoft.com/office/drawing/2014/main" id="{B818F4E4-8A17-4BEA-806E-41155C967751}"/>
              </a:ext>
            </a:extLst>
          </p:cNvPr>
          <p:cNvSpPr>
            <a:spLocks noGrp="1"/>
          </p:cNvSpPr>
          <p:nvPr>
            <p:ph idx="1"/>
          </p:nvPr>
        </p:nvSpPr>
        <p:spPr/>
        <p:txBody>
          <a:bodyPr vert="horz" lIns="91440" tIns="45720" rIns="91440" bIns="45720" rtlCol="0" anchor="t">
            <a:normAutofit/>
          </a:bodyPr>
          <a:lstStyle/>
          <a:p>
            <a:pPr marL="0" indent="0">
              <a:buNone/>
            </a:pPr>
            <a:r>
              <a:rPr lang="en-US" b="1" dirty="0">
                <a:latin typeface="Palatino Linotype" panose="02040502050505030304" pitchFamily="18" charset="0"/>
              </a:rPr>
              <a:t>I can eat snacks/meals when and where I want. </a:t>
            </a:r>
            <a:r>
              <a:rPr lang="en-US" sz="2000" b="1" dirty="0">
                <a:latin typeface="Palatino Linotype" panose="02040502050505030304" pitchFamily="18" charset="0"/>
              </a:rPr>
              <a:t>(cont.)</a:t>
            </a:r>
            <a:endParaRPr lang="en-US" sz="2000" dirty="0">
              <a:latin typeface="Palatino Linotype" panose="02040502050505030304" pitchFamily="18" charset="0"/>
            </a:endParaRPr>
          </a:p>
          <a:p>
            <a:pPr marL="0" indent="0">
              <a:buNone/>
            </a:pPr>
            <a:r>
              <a:rPr lang="en-US" sz="2400" u="sng" dirty="0">
                <a:latin typeface="Palatino Linotype" panose="02040502050505030304" pitchFamily="18" charset="0"/>
                <a:cs typeface="Arial" panose="020B0604020202020204" pitchFamily="34" charset="0"/>
              </a:rPr>
              <a:t>Exceptions</a:t>
            </a:r>
            <a:r>
              <a:rPr lang="en-US" sz="2400" dirty="0">
                <a:latin typeface="Palatino Linotype" panose="02040502050505030304" pitchFamily="18" charset="0"/>
                <a:cs typeface="Arial" panose="020B0604020202020204" pitchFamily="34" charset="0"/>
              </a:rPr>
              <a:t>:</a:t>
            </a:r>
          </a:p>
          <a:p>
            <a:r>
              <a:rPr lang="en-US" sz="2000" dirty="0">
                <a:latin typeface="Palatino Linotype" panose="02040502050505030304" pitchFamily="18" charset="0"/>
                <a:cs typeface="Arial" panose="020B0604020202020204" pitchFamily="34" charset="0"/>
              </a:rPr>
              <a:t>If access to food is restricted due to a housemate’s behaviors / medical condition, and the individual has consented to reside in the home with the restrictions, “Yes” is the appropriate response (because the individual’s choice was not limited).</a:t>
            </a:r>
          </a:p>
          <a:p>
            <a:pPr lvl="1">
              <a:buFont typeface="Wingdings" panose="05000000000000000000" pitchFamily="2" charset="2"/>
              <a:buChar char="Ø"/>
            </a:pPr>
            <a:r>
              <a:rPr lang="en-US" sz="2000" dirty="0">
                <a:latin typeface="Palatino Linotype" panose="02040502050505030304" pitchFamily="18" charset="0"/>
                <a:cs typeface="Arial" panose="020B0604020202020204" pitchFamily="34" charset="0"/>
              </a:rPr>
              <a:t>The plan does need to identify what accommodations the home has in place to provide the individual access to food.</a:t>
            </a:r>
          </a:p>
          <a:p>
            <a:pPr marL="0" indent="0">
              <a:buNone/>
            </a:pPr>
            <a:endParaRPr lang="en-US" sz="2400" dirty="0">
              <a:latin typeface="Arial"/>
              <a:cs typeface="Arial"/>
            </a:endParaRPr>
          </a:p>
          <a:p>
            <a:pPr marL="0" indent="0">
              <a:buNone/>
            </a:pPr>
            <a:endParaRPr lang="en-US" sz="2200" dirty="0">
              <a:latin typeface="Arial" panose="020B0604020202020204" pitchFamily="34" charset="0"/>
              <a:cs typeface="Arial" panose="020B0604020202020204" pitchFamily="34" charset="0"/>
            </a:endParaRPr>
          </a:p>
          <a:p>
            <a:endParaRPr lang="en-US" sz="2200" dirty="0">
              <a:latin typeface="Arial" panose="020B0604020202020204" pitchFamily="34" charset="0"/>
              <a:cs typeface="Arial" panose="020B0604020202020204" pitchFamily="34" charset="0"/>
            </a:endParaRPr>
          </a:p>
          <a:p>
            <a:pPr marL="0" indent="0">
              <a:buNone/>
            </a:pPr>
            <a:endParaRPr lang="en-US" dirty="0"/>
          </a:p>
          <a:p>
            <a:pPr marL="0" indent="0">
              <a:buNone/>
            </a:pPr>
            <a:endParaRPr lang="en-US" dirty="0"/>
          </a:p>
          <a:p>
            <a:pPr marL="0" indent="0">
              <a:buNone/>
            </a:pPr>
            <a:endParaRPr lang="en-US" dirty="0"/>
          </a:p>
          <a:p>
            <a:pPr marL="0" indent="0">
              <a:buNone/>
            </a:pPr>
            <a:endParaRPr lang="en-US" dirty="0">
              <a:latin typeface="Arial Rounded MT Bold" panose="020F0704030504030204" pitchFamily="34" charset="0"/>
            </a:endParaRPr>
          </a:p>
        </p:txBody>
      </p:sp>
      <p:pic>
        <p:nvPicPr>
          <p:cNvPr id="5" name="Picture 4">
            <a:extLst>
              <a:ext uri="{FF2B5EF4-FFF2-40B4-BE49-F238E27FC236}">
                <a16:creationId xmlns:a16="http://schemas.microsoft.com/office/drawing/2014/main" id="{3644C61D-3A13-427F-90C6-FAE287E2FC0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65808" y="5669280"/>
            <a:ext cx="1326192" cy="1188720"/>
          </a:xfrm>
          <a:prstGeom prst="rect">
            <a:avLst/>
          </a:prstGeom>
        </p:spPr>
      </p:pic>
    </p:spTree>
    <p:extLst>
      <p:ext uri="{BB962C8B-B14F-4D97-AF65-F5344CB8AC3E}">
        <p14:creationId xmlns:p14="http://schemas.microsoft.com/office/powerpoint/2010/main" val="403103698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5DEB0B-F604-453F-A99A-3962B0C82D0F}"/>
              </a:ext>
            </a:extLst>
          </p:cNvPr>
          <p:cNvSpPr>
            <a:spLocks noGrp="1"/>
          </p:cNvSpPr>
          <p:nvPr>
            <p:ph type="title"/>
          </p:nvPr>
        </p:nvSpPr>
        <p:spPr/>
        <p:txBody>
          <a:bodyPr/>
          <a:lstStyle/>
          <a:p>
            <a:pPr algn="ctr"/>
            <a:r>
              <a:rPr lang="en-US" b="1" dirty="0">
                <a:solidFill>
                  <a:schemeClr val="accent1">
                    <a:lumMod val="50000"/>
                  </a:schemeClr>
                </a:solidFill>
                <a:latin typeface="Palatino Linotype" panose="02040502050505030304" pitchFamily="18" charset="0"/>
              </a:rPr>
              <a:t>HCBS Section of IPOS</a:t>
            </a:r>
            <a:endParaRPr lang="en-US" b="1" dirty="0">
              <a:latin typeface="Palatino Linotype" panose="02040502050505030304" pitchFamily="18" charset="0"/>
            </a:endParaRPr>
          </a:p>
        </p:txBody>
      </p:sp>
      <p:sp>
        <p:nvSpPr>
          <p:cNvPr id="3" name="Content Placeholder 2">
            <a:extLst>
              <a:ext uri="{FF2B5EF4-FFF2-40B4-BE49-F238E27FC236}">
                <a16:creationId xmlns:a16="http://schemas.microsoft.com/office/drawing/2014/main" id="{B818F4E4-8A17-4BEA-806E-41155C967751}"/>
              </a:ext>
            </a:extLst>
          </p:cNvPr>
          <p:cNvSpPr>
            <a:spLocks noGrp="1"/>
          </p:cNvSpPr>
          <p:nvPr>
            <p:ph idx="1"/>
          </p:nvPr>
        </p:nvSpPr>
        <p:spPr/>
        <p:txBody>
          <a:bodyPr vert="horz" lIns="91440" tIns="45720" rIns="91440" bIns="45720" rtlCol="0" anchor="t">
            <a:normAutofit/>
          </a:bodyPr>
          <a:lstStyle/>
          <a:p>
            <a:pPr marL="0" indent="0">
              <a:buNone/>
            </a:pPr>
            <a:r>
              <a:rPr lang="en-US" sz="3200" b="1" dirty="0">
                <a:latin typeface="Palatino Linotype" panose="02040502050505030304" pitchFamily="18" charset="0"/>
              </a:rPr>
              <a:t>I can decorate my bedroom the way I want.</a:t>
            </a:r>
          </a:p>
          <a:p>
            <a:pPr marL="0" indent="0">
              <a:buNone/>
            </a:pPr>
            <a:r>
              <a:rPr lang="en-US" sz="2400" dirty="0">
                <a:latin typeface="Palatino Linotype" panose="02040502050505030304" pitchFamily="18" charset="0"/>
              </a:rPr>
              <a:t>Does the home allow the individual to furnish and decorate / personalize their room as desired?</a:t>
            </a:r>
          </a:p>
          <a:p>
            <a:pPr marL="0" indent="0">
              <a:buNone/>
            </a:pPr>
            <a:r>
              <a:rPr lang="en-US" sz="2000" dirty="0">
                <a:latin typeface="Palatino Linotype" panose="02040502050505030304" pitchFamily="18" charset="0"/>
              </a:rPr>
              <a:t>Note: some residential / rental / lease agreements may have restrictions regarding room decorating such as, no nails in walls or ceilings.  If such a restriction is included in the residential / rental / lease agreement signed by the individual / legal representative, then it is not considered a modification to the HCBS requirements – yes is the appropriate response.</a:t>
            </a:r>
            <a:endParaRPr lang="en-US" sz="2000" dirty="0">
              <a:latin typeface="Palatino Linotype" panose="02040502050505030304" pitchFamily="18" charset="0"/>
              <a:cs typeface="Calibri"/>
            </a:endParaRPr>
          </a:p>
          <a:p>
            <a:pPr marL="0" indent="0">
              <a:buNone/>
            </a:pPr>
            <a:endParaRPr lang="en-US" dirty="0">
              <a:latin typeface="Arial Rounded MT Bold" panose="020F0704030504030204" pitchFamily="34" charset="0"/>
            </a:endParaRPr>
          </a:p>
        </p:txBody>
      </p:sp>
      <p:pic>
        <p:nvPicPr>
          <p:cNvPr id="5" name="Picture 4">
            <a:extLst>
              <a:ext uri="{FF2B5EF4-FFF2-40B4-BE49-F238E27FC236}">
                <a16:creationId xmlns:a16="http://schemas.microsoft.com/office/drawing/2014/main" id="{7DE42947-9E65-4213-8DA8-FB3DD29D797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65808" y="5669280"/>
            <a:ext cx="1326192" cy="1188720"/>
          </a:xfrm>
          <a:prstGeom prst="rect">
            <a:avLst/>
          </a:prstGeom>
        </p:spPr>
      </p:pic>
    </p:spTree>
    <p:extLst>
      <p:ext uri="{BB962C8B-B14F-4D97-AF65-F5344CB8AC3E}">
        <p14:creationId xmlns:p14="http://schemas.microsoft.com/office/powerpoint/2010/main" val="110116942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5DEB0B-F604-453F-A99A-3962B0C82D0F}"/>
              </a:ext>
            </a:extLst>
          </p:cNvPr>
          <p:cNvSpPr>
            <a:spLocks noGrp="1"/>
          </p:cNvSpPr>
          <p:nvPr>
            <p:ph type="title"/>
          </p:nvPr>
        </p:nvSpPr>
        <p:spPr/>
        <p:txBody>
          <a:bodyPr/>
          <a:lstStyle/>
          <a:p>
            <a:pPr algn="ctr"/>
            <a:r>
              <a:rPr lang="en-US" b="1" dirty="0">
                <a:solidFill>
                  <a:schemeClr val="accent1">
                    <a:lumMod val="50000"/>
                  </a:schemeClr>
                </a:solidFill>
                <a:latin typeface="Palatino Linotype" panose="02040502050505030304" pitchFamily="18" charset="0"/>
              </a:rPr>
              <a:t>HCBS Section of IPOS</a:t>
            </a:r>
            <a:endParaRPr lang="en-US" b="1" dirty="0">
              <a:latin typeface="Palatino Linotype" panose="02040502050505030304" pitchFamily="18" charset="0"/>
            </a:endParaRPr>
          </a:p>
        </p:txBody>
      </p:sp>
      <p:sp>
        <p:nvSpPr>
          <p:cNvPr id="3" name="Content Placeholder 2">
            <a:extLst>
              <a:ext uri="{FF2B5EF4-FFF2-40B4-BE49-F238E27FC236}">
                <a16:creationId xmlns:a16="http://schemas.microsoft.com/office/drawing/2014/main" id="{B818F4E4-8A17-4BEA-806E-41155C967751}"/>
              </a:ext>
            </a:extLst>
          </p:cNvPr>
          <p:cNvSpPr>
            <a:spLocks noGrp="1"/>
          </p:cNvSpPr>
          <p:nvPr>
            <p:ph idx="1"/>
          </p:nvPr>
        </p:nvSpPr>
        <p:spPr/>
        <p:txBody>
          <a:bodyPr vert="horz" lIns="91440" tIns="45720" rIns="91440" bIns="45720" rtlCol="0" anchor="t">
            <a:normAutofit/>
          </a:bodyPr>
          <a:lstStyle/>
          <a:p>
            <a:pPr marL="0" indent="0">
              <a:buNone/>
            </a:pPr>
            <a:r>
              <a:rPr lang="en-US" sz="3200" b="1" dirty="0">
                <a:latin typeface="Palatino Linotype" panose="02040502050505030304" pitchFamily="18" charset="0"/>
              </a:rPr>
              <a:t>I can have visitors at any time.</a:t>
            </a:r>
          </a:p>
          <a:p>
            <a:pPr marL="0" indent="0">
              <a:buNone/>
            </a:pPr>
            <a:r>
              <a:rPr lang="en-US" sz="2400" dirty="0">
                <a:latin typeface="Palatino Linotype" panose="02040502050505030304" pitchFamily="18" charset="0"/>
              </a:rPr>
              <a:t>Does the home allow the individual to have family and friends to the home at any time of the day and night?</a:t>
            </a:r>
          </a:p>
          <a:p>
            <a:r>
              <a:rPr lang="en-US" sz="2000" dirty="0">
                <a:latin typeface="Palatino Linotype" panose="02040502050505030304" pitchFamily="18" charset="0"/>
              </a:rPr>
              <a:t>If there are time of day restrictions for visitors and or people excluded from being permitted to visit at the home, the response will be “No” and the justification is to be documented in the next set of HCBS questions auto-populated in the plan.</a:t>
            </a:r>
          </a:p>
          <a:p>
            <a:r>
              <a:rPr lang="en-US" sz="2000" dirty="0">
                <a:latin typeface="Palatino Linotype" panose="02040502050505030304" pitchFamily="18" charset="0"/>
                <a:cs typeface="Arial" panose="020B0604020202020204" pitchFamily="34" charset="0"/>
              </a:rPr>
              <a:t>The IPOS should include a goal / objective addressing the restricted visiting hours and or excluded visitors.  </a:t>
            </a:r>
          </a:p>
          <a:p>
            <a:pPr lvl="1">
              <a:buFont typeface="Wingdings" panose="05000000000000000000" pitchFamily="2" charset="2"/>
              <a:buChar char="Ø"/>
            </a:pPr>
            <a:r>
              <a:rPr lang="en-US" sz="2000" dirty="0">
                <a:latin typeface="Palatino Linotype" panose="02040502050505030304" pitchFamily="18" charset="0"/>
                <a:cs typeface="Arial" panose="020B0604020202020204" pitchFamily="34" charset="0"/>
              </a:rPr>
              <a:t>If for behavior management, BTPRC approval &amp; oversight is required.</a:t>
            </a:r>
          </a:p>
          <a:p>
            <a:pPr marL="0" indent="0">
              <a:buNone/>
            </a:pPr>
            <a:endParaRPr lang="en-US" dirty="0"/>
          </a:p>
          <a:p>
            <a:pPr marL="0" indent="0">
              <a:buNone/>
            </a:pPr>
            <a:endParaRPr lang="en-US" dirty="0"/>
          </a:p>
          <a:p>
            <a:pPr marL="0" indent="0">
              <a:buNone/>
            </a:pPr>
            <a:endParaRPr lang="en-US" dirty="0">
              <a:latin typeface="Arial Rounded MT Bold" panose="020F0704030504030204" pitchFamily="34" charset="0"/>
            </a:endParaRPr>
          </a:p>
        </p:txBody>
      </p:sp>
      <p:pic>
        <p:nvPicPr>
          <p:cNvPr id="5" name="Picture 4">
            <a:extLst>
              <a:ext uri="{FF2B5EF4-FFF2-40B4-BE49-F238E27FC236}">
                <a16:creationId xmlns:a16="http://schemas.microsoft.com/office/drawing/2014/main" id="{7CCE7A70-F3CA-4272-BB07-2428D4BE391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65808" y="5669280"/>
            <a:ext cx="1326192" cy="1188720"/>
          </a:xfrm>
          <a:prstGeom prst="rect">
            <a:avLst/>
          </a:prstGeom>
        </p:spPr>
      </p:pic>
    </p:spTree>
    <p:extLst>
      <p:ext uri="{BB962C8B-B14F-4D97-AF65-F5344CB8AC3E}">
        <p14:creationId xmlns:p14="http://schemas.microsoft.com/office/powerpoint/2010/main" val="65606471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5DEB0B-F604-453F-A99A-3962B0C82D0F}"/>
              </a:ext>
            </a:extLst>
          </p:cNvPr>
          <p:cNvSpPr>
            <a:spLocks noGrp="1"/>
          </p:cNvSpPr>
          <p:nvPr>
            <p:ph type="title"/>
          </p:nvPr>
        </p:nvSpPr>
        <p:spPr/>
        <p:txBody>
          <a:bodyPr/>
          <a:lstStyle/>
          <a:p>
            <a:pPr algn="ctr"/>
            <a:r>
              <a:rPr lang="en-US" b="1" dirty="0">
                <a:solidFill>
                  <a:schemeClr val="accent1">
                    <a:lumMod val="50000"/>
                  </a:schemeClr>
                </a:solidFill>
                <a:latin typeface="Palatino Linotype" panose="02040502050505030304" pitchFamily="18" charset="0"/>
              </a:rPr>
              <a:t>HCBS Section of IPOS</a:t>
            </a:r>
            <a:endParaRPr lang="en-US" b="1" dirty="0">
              <a:latin typeface="Palatino Linotype" panose="02040502050505030304" pitchFamily="18" charset="0"/>
            </a:endParaRPr>
          </a:p>
        </p:txBody>
      </p:sp>
      <p:sp>
        <p:nvSpPr>
          <p:cNvPr id="3" name="Content Placeholder 2">
            <a:extLst>
              <a:ext uri="{FF2B5EF4-FFF2-40B4-BE49-F238E27FC236}">
                <a16:creationId xmlns:a16="http://schemas.microsoft.com/office/drawing/2014/main" id="{B818F4E4-8A17-4BEA-806E-41155C967751}"/>
              </a:ext>
            </a:extLst>
          </p:cNvPr>
          <p:cNvSpPr>
            <a:spLocks noGrp="1"/>
          </p:cNvSpPr>
          <p:nvPr>
            <p:ph idx="1"/>
          </p:nvPr>
        </p:nvSpPr>
        <p:spPr>
          <a:xfrm>
            <a:off x="838200" y="1825625"/>
            <a:ext cx="10515600" cy="4351338"/>
          </a:xfrm>
        </p:spPr>
        <p:txBody>
          <a:bodyPr vert="horz" lIns="91440" tIns="45720" rIns="91440" bIns="45720" rtlCol="0" anchor="t">
            <a:normAutofit/>
          </a:bodyPr>
          <a:lstStyle/>
          <a:p>
            <a:pPr marL="0" indent="0">
              <a:buNone/>
            </a:pPr>
            <a:r>
              <a:rPr lang="en-US" sz="3200" b="1" dirty="0">
                <a:latin typeface="Palatino Linotype" panose="02040502050505030304" pitchFamily="18" charset="0"/>
              </a:rPr>
              <a:t>I attend a place of worship of my choice.</a:t>
            </a:r>
          </a:p>
          <a:p>
            <a:pPr marL="0" indent="0">
              <a:buNone/>
            </a:pPr>
            <a:r>
              <a:rPr lang="en-US" sz="2400" dirty="0">
                <a:latin typeface="Palatino Linotype" panose="02040502050505030304" pitchFamily="18" charset="0"/>
                <a:cs typeface="Arial" panose="020B0604020202020204" pitchFamily="34" charset="0"/>
              </a:rPr>
              <a:t>Does the home provide opportunities for the individual to participate in spiritual activities of their choice outside the home if the individual chooses to do so?</a:t>
            </a:r>
          </a:p>
          <a:p>
            <a:r>
              <a:rPr lang="en-US" sz="2000" dirty="0">
                <a:latin typeface="Palatino Linotype" panose="02040502050505030304" pitchFamily="18" charset="0"/>
                <a:cs typeface="Arial"/>
              </a:rPr>
              <a:t>If the individual chooses not to participate in spiritual activities, score the question “Yes” </a:t>
            </a:r>
            <a:r>
              <a:rPr lang="en-US" sz="2000" dirty="0">
                <a:solidFill>
                  <a:srgbClr val="7030A0"/>
                </a:solidFill>
                <a:latin typeface="Palatino Linotype" panose="02040502050505030304" pitchFamily="18" charset="0"/>
                <a:cs typeface="Calibri"/>
              </a:rPr>
              <a:t> </a:t>
            </a:r>
            <a:r>
              <a:rPr lang="en-US" sz="2000" dirty="0">
                <a:latin typeface="Palatino Linotype" panose="02040502050505030304" pitchFamily="18" charset="0"/>
                <a:cs typeface="Calibri"/>
              </a:rPr>
              <a:t>(The HCBS requirement for right to choose is not being restricted).</a:t>
            </a:r>
          </a:p>
          <a:p>
            <a:endParaRPr lang="en-US" sz="2000" dirty="0">
              <a:latin typeface="Palatino Linotype" panose="02040502050505030304" pitchFamily="18" charset="0"/>
              <a:ea typeface="+mn-lt"/>
              <a:cs typeface="Calibri"/>
            </a:endParaRPr>
          </a:p>
          <a:p>
            <a:r>
              <a:rPr lang="en-US" sz="2000" dirty="0">
                <a:latin typeface="Palatino Linotype" panose="02040502050505030304" pitchFamily="18" charset="0"/>
                <a:ea typeface="+mn-lt"/>
                <a:cs typeface="Calibri"/>
              </a:rPr>
              <a:t>If participation of spiritual activities is limited, score the question “No” and an explanation must be documented in the next set of HCBS questions auto-populated in the plan.  A goal to resolve the limitation should also be developed in the plan.</a:t>
            </a:r>
          </a:p>
          <a:p>
            <a:endParaRPr lang="en-US" sz="2000" dirty="0">
              <a:latin typeface="Palatino Linotype" panose="02040502050505030304" pitchFamily="18" charset="0"/>
              <a:ea typeface="+mn-lt"/>
              <a:cs typeface="+mn-lt"/>
            </a:endParaRPr>
          </a:p>
        </p:txBody>
      </p:sp>
      <p:pic>
        <p:nvPicPr>
          <p:cNvPr id="5" name="Picture 4">
            <a:extLst>
              <a:ext uri="{FF2B5EF4-FFF2-40B4-BE49-F238E27FC236}">
                <a16:creationId xmlns:a16="http://schemas.microsoft.com/office/drawing/2014/main" id="{27D84A6A-8126-41D2-8AB4-13D3CC5EB8A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65808" y="5669280"/>
            <a:ext cx="1326192" cy="1188720"/>
          </a:xfrm>
          <a:prstGeom prst="rect">
            <a:avLst/>
          </a:prstGeom>
        </p:spPr>
      </p:pic>
    </p:spTree>
    <p:extLst>
      <p:ext uri="{BB962C8B-B14F-4D97-AF65-F5344CB8AC3E}">
        <p14:creationId xmlns:p14="http://schemas.microsoft.com/office/powerpoint/2010/main" val="369839039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5DEB0B-F604-453F-A99A-3962B0C82D0F}"/>
              </a:ext>
            </a:extLst>
          </p:cNvPr>
          <p:cNvSpPr>
            <a:spLocks noGrp="1"/>
          </p:cNvSpPr>
          <p:nvPr>
            <p:ph type="title"/>
          </p:nvPr>
        </p:nvSpPr>
        <p:spPr/>
        <p:txBody>
          <a:bodyPr/>
          <a:lstStyle/>
          <a:p>
            <a:pPr algn="ctr"/>
            <a:r>
              <a:rPr lang="en-US" b="1" dirty="0">
                <a:solidFill>
                  <a:schemeClr val="accent1">
                    <a:lumMod val="50000"/>
                  </a:schemeClr>
                </a:solidFill>
                <a:latin typeface="Palatino Linotype" panose="02040502050505030304" pitchFamily="18" charset="0"/>
              </a:rPr>
              <a:t>HCBS Section of IPOS</a:t>
            </a:r>
            <a:endParaRPr lang="en-US" b="1" dirty="0">
              <a:latin typeface="Palatino Linotype" panose="02040502050505030304" pitchFamily="18" charset="0"/>
            </a:endParaRPr>
          </a:p>
        </p:txBody>
      </p:sp>
      <p:sp>
        <p:nvSpPr>
          <p:cNvPr id="3" name="Content Placeholder 2">
            <a:extLst>
              <a:ext uri="{FF2B5EF4-FFF2-40B4-BE49-F238E27FC236}">
                <a16:creationId xmlns:a16="http://schemas.microsoft.com/office/drawing/2014/main" id="{B818F4E4-8A17-4BEA-806E-41155C967751}"/>
              </a:ext>
            </a:extLst>
          </p:cNvPr>
          <p:cNvSpPr>
            <a:spLocks noGrp="1"/>
          </p:cNvSpPr>
          <p:nvPr>
            <p:ph idx="1"/>
          </p:nvPr>
        </p:nvSpPr>
        <p:spPr>
          <a:xfrm>
            <a:off x="838200" y="1825625"/>
            <a:ext cx="10515600" cy="4351338"/>
          </a:xfrm>
        </p:spPr>
        <p:txBody>
          <a:bodyPr vert="horz" lIns="91440" tIns="45720" rIns="91440" bIns="45720" rtlCol="0" anchor="t">
            <a:normAutofit/>
          </a:bodyPr>
          <a:lstStyle/>
          <a:p>
            <a:pPr marL="0" indent="0">
              <a:buNone/>
            </a:pPr>
            <a:r>
              <a:rPr lang="en-US" b="1" dirty="0">
                <a:latin typeface="Palatino Linotype" panose="02040502050505030304" pitchFamily="18" charset="0"/>
              </a:rPr>
              <a:t>I attend community/recreational events as often as I want.</a:t>
            </a:r>
          </a:p>
          <a:p>
            <a:pPr marL="0" indent="0">
              <a:buNone/>
            </a:pPr>
            <a:r>
              <a:rPr lang="en-US" sz="2400" dirty="0">
                <a:latin typeface="Palatino Linotype" panose="02040502050505030304" pitchFamily="18" charset="0"/>
                <a:cs typeface="Arial"/>
              </a:rPr>
              <a:t>Does the home provide opportunities for the individual to participate in community / recreational activities of their choice outside the home if the individual chooses to do so?</a:t>
            </a:r>
          </a:p>
          <a:p>
            <a:r>
              <a:rPr lang="en-US" sz="2000" dirty="0">
                <a:latin typeface="Palatino Linotype" panose="02040502050505030304" pitchFamily="18" charset="0"/>
                <a:cs typeface="Arial"/>
              </a:rPr>
              <a:t>If the individual chooses not to participate in the community, “Yes” is the appropriate response </a:t>
            </a:r>
            <a:r>
              <a:rPr lang="en-US" sz="2000" dirty="0">
                <a:latin typeface="Palatino Linotype" panose="02040502050505030304" pitchFamily="18" charset="0"/>
                <a:cs typeface="Calibri"/>
              </a:rPr>
              <a:t> (The HCBS requirement for right to choose is not being restricted).</a:t>
            </a:r>
            <a:endParaRPr lang="en-US" sz="2000" dirty="0">
              <a:latin typeface="Palatino Linotype" panose="02040502050505030304" pitchFamily="18" charset="0"/>
              <a:ea typeface="+mn-lt"/>
              <a:cs typeface="+mn-lt"/>
            </a:endParaRPr>
          </a:p>
          <a:p>
            <a:r>
              <a:rPr lang="en-US" sz="2000" dirty="0">
                <a:latin typeface="Palatino Linotype" panose="02040502050505030304" pitchFamily="18" charset="0"/>
                <a:cs typeface="Arial"/>
              </a:rPr>
              <a:t>If the individual is bedridden, “Yes” is the appropriate response </a:t>
            </a:r>
            <a:r>
              <a:rPr lang="en-US" sz="2000" dirty="0">
                <a:latin typeface="Palatino Linotype" panose="02040502050505030304" pitchFamily="18" charset="0"/>
                <a:cs typeface="Calibri"/>
              </a:rPr>
              <a:t>(The HCBS requirement for right to community access is not being restricted).</a:t>
            </a:r>
            <a:endParaRPr lang="en-US" sz="2000" dirty="0">
              <a:latin typeface="Palatino Linotype" panose="02040502050505030304" pitchFamily="18" charset="0"/>
              <a:ea typeface="+mn-lt"/>
              <a:cs typeface="+mn-lt"/>
            </a:endParaRPr>
          </a:p>
          <a:p>
            <a:pPr lvl="0"/>
            <a:r>
              <a:rPr lang="en-US" sz="2000" dirty="0">
                <a:solidFill>
                  <a:prstClr val="black"/>
                </a:solidFill>
                <a:latin typeface="Palatino Linotype" panose="02040502050505030304" pitchFamily="18" charset="0"/>
                <a:ea typeface="+mn-lt"/>
                <a:cs typeface="Calibri"/>
              </a:rPr>
              <a:t>If participation in community / recreational activities is limited, score the question “No” and an explanation must be documented in the next set of HCBS questions auto-populated in the plan.  A goal to resolve the limitation should also be developed in the plan.</a:t>
            </a:r>
          </a:p>
          <a:p>
            <a:pPr marL="0" indent="0">
              <a:buNone/>
            </a:pPr>
            <a:endParaRPr lang="en-US" dirty="0">
              <a:latin typeface="Arial"/>
              <a:cs typeface="Arial"/>
            </a:endParaRPr>
          </a:p>
          <a:p>
            <a:pPr marL="0" indent="0">
              <a:buNone/>
            </a:pPr>
            <a:endParaRPr lang="en-US" dirty="0">
              <a:latin typeface="Calibri" panose="020F0502020204030204"/>
              <a:cs typeface="Calibri" panose="020F0502020204030204"/>
            </a:endParaRPr>
          </a:p>
          <a:p>
            <a:pPr marL="0" indent="0">
              <a:buNone/>
            </a:pPr>
            <a:endParaRPr lang="en-US" dirty="0">
              <a:latin typeface="Arial Rounded MT Bold" panose="020F0704030504030204" pitchFamily="34" charset="0"/>
            </a:endParaRPr>
          </a:p>
        </p:txBody>
      </p:sp>
      <p:pic>
        <p:nvPicPr>
          <p:cNvPr id="5" name="Picture 4">
            <a:extLst>
              <a:ext uri="{FF2B5EF4-FFF2-40B4-BE49-F238E27FC236}">
                <a16:creationId xmlns:a16="http://schemas.microsoft.com/office/drawing/2014/main" id="{4219B685-CE57-4724-A28A-CC5C77D4067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65808" y="5669280"/>
            <a:ext cx="1326192" cy="1188720"/>
          </a:xfrm>
          <a:prstGeom prst="rect">
            <a:avLst/>
          </a:prstGeom>
        </p:spPr>
      </p:pic>
    </p:spTree>
    <p:extLst>
      <p:ext uri="{BB962C8B-B14F-4D97-AF65-F5344CB8AC3E}">
        <p14:creationId xmlns:p14="http://schemas.microsoft.com/office/powerpoint/2010/main" val="2936132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5DEB0B-F604-453F-A99A-3962B0C82D0F}"/>
              </a:ext>
            </a:extLst>
          </p:cNvPr>
          <p:cNvSpPr>
            <a:spLocks noGrp="1"/>
          </p:cNvSpPr>
          <p:nvPr>
            <p:ph type="title"/>
          </p:nvPr>
        </p:nvSpPr>
        <p:spPr/>
        <p:txBody>
          <a:bodyPr/>
          <a:lstStyle/>
          <a:p>
            <a:pPr algn="ctr"/>
            <a:r>
              <a:rPr lang="en-US" b="1" dirty="0">
                <a:solidFill>
                  <a:schemeClr val="accent1">
                    <a:lumMod val="50000"/>
                  </a:schemeClr>
                </a:solidFill>
                <a:latin typeface="Palatino Linotype" panose="02040502050505030304" pitchFamily="18" charset="0"/>
              </a:rPr>
              <a:t>What are HCBS services?</a:t>
            </a:r>
          </a:p>
        </p:txBody>
      </p:sp>
      <p:sp>
        <p:nvSpPr>
          <p:cNvPr id="3" name="Content Placeholder 2">
            <a:extLst>
              <a:ext uri="{FF2B5EF4-FFF2-40B4-BE49-F238E27FC236}">
                <a16:creationId xmlns:a16="http://schemas.microsoft.com/office/drawing/2014/main" id="{B818F4E4-8A17-4BEA-806E-41155C967751}"/>
              </a:ext>
            </a:extLst>
          </p:cNvPr>
          <p:cNvSpPr>
            <a:spLocks noGrp="1"/>
          </p:cNvSpPr>
          <p:nvPr>
            <p:ph idx="1"/>
          </p:nvPr>
        </p:nvSpPr>
        <p:spPr>
          <a:xfrm>
            <a:off x="838200" y="2589195"/>
            <a:ext cx="10515600" cy="3311091"/>
          </a:xfrm>
        </p:spPr>
        <p:txBody>
          <a:bodyPr numCol="2">
            <a:normAutofit fontScale="77500" lnSpcReduction="20000"/>
          </a:bodyPr>
          <a:lstStyle/>
          <a:p>
            <a:pPr>
              <a:spcBef>
                <a:spcPts val="1200"/>
              </a:spcBef>
            </a:pPr>
            <a:r>
              <a:rPr lang="en-US" sz="3100" dirty="0">
                <a:latin typeface="Palatino Linotype" panose="02040502050505030304" pitchFamily="18" charset="0"/>
                <a:cs typeface="Arial" panose="020B0604020202020204" pitchFamily="34" charset="0"/>
              </a:rPr>
              <a:t>Assistive Technology</a:t>
            </a:r>
          </a:p>
          <a:p>
            <a:pPr>
              <a:lnSpc>
                <a:spcPct val="110000"/>
              </a:lnSpc>
              <a:spcBef>
                <a:spcPts val="1200"/>
              </a:spcBef>
            </a:pPr>
            <a:r>
              <a:rPr lang="en-US" sz="3100" dirty="0">
                <a:latin typeface="Palatino Linotype" panose="02040502050505030304" pitchFamily="18" charset="0"/>
                <a:cs typeface="Arial" panose="020B0604020202020204" pitchFamily="34" charset="0"/>
              </a:rPr>
              <a:t>Community Living Supports</a:t>
            </a:r>
          </a:p>
          <a:p>
            <a:pPr>
              <a:lnSpc>
                <a:spcPct val="110000"/>
              </a:lnSpc>
              <a:spcBef>
                <a:spcPts val="1200"/>
              </a:spcBef>
            </a:pPr>
            <a:r>
              <a:rPr lang="en-US" sz="3100" dirty="0">
                <a:latin typeface="Palatino Linotype" panose="02040502050505030304" pitchFamily="18" charset="0"/>
                <a:cs typeface="Arial" panose="020B0604020202020204" pitchFamily="34" charset="0"/>
              </a:rPr>
              <a:t>Enhanced Pharmacy</a:t>
            </a:r>
          </a:p>
          <a:p>
            <a:pPr>
              <a:lnSpc>
                <a:spcPct val="110000"/>
              </a:lnSpc>
              <a:spcBef>
                <a:spcPts val="1200"/>
              </a:spcBef>
            </a:pPr>
            <a:r>
              <a:rPr lang="en-US" sz="3100" dirty="0">
                <a:latin typeface="Palatino Linotype" panose="02040502050505030304" pitchFamily="18" charset="0"/>
                <a:cs typeface="Arial" panose="020B0604020202020204" pitchFamily="34" charset="0"/>
              </a:rPr>
              <a:t>Environmental Modifications</a:t>
            </a:r>
          </a:p>
          <a:p>
            <a:pPr>
              <a:lnSpc>
                <a:spcPct val="110000"/>
              </a:lnSpc>
              <a:spcBef>
                <a:spcPts val="1200"/>
              </a:spcBef>
            </a:pPr>
            <a:r>
              <a:rPr lang="en-US" sz="3100" dirty="0">
                <a:latin typeface="Palatino Linotype" panose="02040502050505030304" pitchFamily="18" charset="0"/>
                <a:cs typeface="Arial" panose="020B0604020202020204" pitchFamily="34" charset="0"/>
              </a:rPr>
              <a:t>Family Support &amp; Training</a:t>
            </a:r>
          </a:p>
          <a:p>
            <a:pPr>
              <a:lnSpc>
                <a:spcPct val="110000"/>
              </a:lnSpc>
              <a:spcBef>
                <a:spcPts val="1200"/>
              </a:spcBef>
            </a:pPr>
            <a:r>
              <a:rPr lang="en-US" sz="3100" dirty="0">
                <a:latin typeface="Palatino Linotype" panose="02040502050505030304" pitchFamily="18" charset="0"/>
                <a:cs typeface="Arial" panose="020B0604020202020204" pitchFamily="34" charset="0"/>
              </a:rPr>
              <a:t>Fiscal Intermediary Services</a:t>
            </a:r>
          </a:p>
          <a:p>
            <a:pPr>
              <a:spcBef>
                <a:spcPts val="1200"/>
              </a:spcBef>
            </a:pPr>
            <a:r>
              <a:rPr lang="en-US" sz="3100" dirty="0">
                <a:latin typeface="Palatino Linotype" panose="02040502050505030304" pitchFamily="18" charset="0"/>
                <a:cs typeface="Arial" panose="020B0604020202020204" pitchFamily="34" charset="0"/>
              </a:rPr>
              <a:t>Housing Assistance</a:t>
            </a:r>
          </a:p>
          <a:p>
            <a:pPr>
              <a:lnSpc>
                <a:spcPct val="110000"/>
              </a:lnSpc>
              <a:spcBef>
                <a:spcPts val="1200"/>
              </a:spcBef>
            </a:pPr>
            <a:r>
              <a:rPr lang="en-US" dirty="0">
                <a:latin typeface="Palatino Linotype" panose="02040502050505030304" pitchFamily="18" charset="0"/>
                <a:cs typeface="Arial" panose="020B0604020202020204" pitchFamily="34" charset="0"/>
              </a:rPr>
              <a:t>Peer-delivered or -Operated Support Services</a:t>
            </a:r>
          </a:p>
          <a:p>
            <a:pPr>
              <a:lnSpc>
                <a:spcPct val="110000"/>
              </a:lnSpc>
              <a:spcBef>
                <a:spcPts val="1200"/>
              </a:spcBef>
            </a:pPr>
            <a:r>
              <a:rPr lang="en-US" dirty="0">
                <a:latin typeface="Palatino Linotype" panose="02040502050505030304" pitchFamily="18" charset="0"/>
                <a:cs typeface="Arial" panose="020B0604020202020204" pitchFamily="34" charset="0"/>
              </a:rPr>
              <a:t>Respite Care</a:t>
            </a:r>
          </a:p>
          <a:p>
            <a:pPr>
              <a:lnSpc>
                <a:spcPct val="110000"/>
              </a:lnSpc>
              <a:spcBef>
                <a:spcPts val="1200"/>
              </a:spcBef>
            </a:pPr>
            <a:r>
              <a:rPr lang="en-US" dirty="0">
                <a:latin typeface="Palatino Linotype" panose="02040502050505030304" pitchFamily="18" charset="0"/>
                <a:cs typeface="Arial" panose="020B0604020202020204" pitchFamily="34" charset="0"/>
              </a:rPr>
              <a:t>Skill-Building Assistance</a:t>
            </a:r>
          </a:p>
          <a:p>
            <a:pPr>
              <a:lnSpc>
                <a:spcPct val="110000"/>
              </a:lnSpc>
              <a:spcBef>
                <a:spcPts val="1200"/>
              </a:spcBef>
            </a:pPr>
            <a:r>
              <a:rPr lang="en-US" dirty="0">
                <a:latin typeface="Palatino Linotype" panose="02040502050505030304" pitchFamily="18" charset="0"/>
                <a:cs typeface="Arial" panose="020B0604020202020204" pitchFamily="34" charset="0"/>
              </a:rPr>
              <a:t>Supported/Integrated Employment</a:t>
            </a:r>
          </a:p>
          <a:p>
            <a:pPr>
              <a:lnSpc>
                <a:spcPct val="110000"/>
              </a:lnSpc>
              <a:spcBef>
                <a:spcPts val="1200"/>
              </a:spcBef>
            </a:pPr>
            <a:r>
              <a:rPr lang="en-US" dirty="0">
                <a:latin typeface="Palatino Linotype" panose="02040502050505030304" pitchFamily="18" charset="0"/>
                <a:cs typeface="Arial" panose="020B0604020202020204" pitchFamily="34" charset="0"/>
              </a:rPr>
              <a:t>Support and Service Coordination</a:t>
            </a:r>
          </a:p>
          <a:p>
            <a:pPr marL="0" indent="0">
              <a:buNone/>
            </a:pPr>
            <a:endParaRPr lang="en-US" sz="1400" dirty="0">
              <a:latin typeface="Arial Rounded MT Bold" panose="020F0704030504030204" pitchFamily="34" charset="0"/>
            </a:endParaRPr>
          </a:p>
          <a:p>
            <a:pPr marL="0" indent="0">
              <a:buNone/>
            </a:pPr>
            <a:endParaRPr lang="en-US" sz="1400" dirty="0">
              <a:latin typeface="Arial Rounded MT Bold" panose="020F0704030504030204" pitchFamily="34" charset="0"/>
            </a:endParaRPr>
          </a:p>
          <a:p>
            <a:pPr marL="0" indent="0">
              <a:buNone/>
            </a:pPr>
            <a:endParaRPr lang="en-US" sz="1400" dirty="0">
              <a:latin typeface="Arial Rounded MT Bold" panose="020F0704030504030204" pitchFamily="34" charset="0"/>
            </a:endParaRPr>
          </a:p>
        </p:txBody>
      </p:sp>
      <p:sp>
        <p:nvSpPr>
          <p:cNvPr id="5" name="TextBox 4">
            <a:extLst>
              <a:ext uri="{FF2B5EF4-FFF2-40B4-BE49-F238E27FC236}">
                <a16:creationId xmlns:a16="http://schemas.microsoft.com/office/drawing/2014/main" id="{CE56A84C-0A7B-400C-94BC-B307CF1CAA98}"/>
              </a:ext>
            </a:extLst>
          </p:cNvPr>
          <p:cNvSpPr txBox="1"/>
          <p:nvPr/>
        </p:nvSpPr>
        <p:spPr>
          <a:xfrm>
            <a:off x="558265" y="1817495"/>
            <a:ext cx="10924674" cy="492443"/>
          </a:xfrm>
          <a:prstGeom prst="rect">
            <a:avLst/>
          </a:prstGeom>
          <a:noFill/>
        </p:spPr>
        <p:txBody>
          <a:bodyPr wrap="square" rtlCol="0">
            <a:spAutoFit/>
          </a:bodyPr>
          <a:lstStyle/>
          <a:p>
            <a:r>
              <a:rPr lang="en-US" sz="2600" dirty="0">
                <a:latin typeface="Arial Rounded MT Bold" panose="020F0704030504030204" pitchFamily="34" charset="0"/>
              </a:rPr>
              <a:t>The following services are Home and Community Based Services:</a:t>
            </a:r>
          </a:p>
        </p:txBody>
      </p:sp>
      <p:sp>
        <p:nvSpPr>
          <p:cNvPr id="6" name="TextBox 5">
            <a:extLst>
              <a:ext uri="{FF2B5EF4-FFF2-40B4-BE49-F238E27FC236}">
                <a16:creationId xmlns:a16="http://schemas.microsoft.com/office/drawing/2014/main" id="{9D826DD2-E281-4302-8095-D3546EB479CE}"/>
              </a:ext>
            </a:extLst>
          </p:cNvPr>
          <p:cNvSpPr txBox="1"/>
          <p:nvPr/>
        </p:nvSpPr>
        <p:spPr>
          <a:xfrm>
            <a:off x="5419024" y="5661878"/>
            <a:ext cx="5120640" cy="646331"/>
          </a:xfrm>
          <a:prstGeom prst="rect">
            <a:avLst/>
          </a:prstGeom>
          <a:noFill/>
        </p:spPr>
        <p:txBody>
          <a:bodyPr wrap="square" rtlCol="0">
            <a:spAutoFit/>
          </a:bodyPr>
          <a:lstStyle/>
          <a:p>
            <a:r>
              <a:rPr lang="en-US" sz="1200" dirty="0">
                <a:latin typeface="Palatino Linotype" panose="02040502050505030304" pitchFamily="18" charset="0"/>
              </a:rPr>
              <a:t>These services are also called B3 Supports and Services and can be found in the Behavioral Health and Intellectual and Developmental Disability Supports and Services chapter of the Medicaid Provider manual </a:t>
            </a:r>
          </a:p>
        </p:txBody>
      </p:sp>
      <p:pic>
        <p:nvPicPr>
          <p:cNvPr id="7" name="Picture 6">
            <a:extLst>
              <a:ext uri="{FF2B5EF4-FFF2-40B4-BE49-F238E27FC236}">
                <a16:creationId xmlns:a16="http://schemas.microsoft.com/office/drawing/2014/main" id="{C864C6AB-9A45-41AA-8F1E-6C98780AE4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65808" y="5661878"/>
            <a:ext cx="1326192" cy="1188720"/>
          </a:xfrm>
          <a:prstGeom prst="rect">
            <a:avLst/>
          </a:prstGeom>
        </p:spPr>
      </p:pic>
    </p:spTree>
    <p:extLst>
      <p:ext uri="{BB962C8B-B14F-4D97-AF65-F5344CB8AC3E}">
        <p14:creationId xmlns:p14="http://schemas.microsoft.com/office/powerpoint/2010/main" val="67341883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5DEB0B-F604-453F-A99A-3962B0C82D0F}"/>
              </a:ext>
            </a:extLst>
          </p:cNvPr>
          <p:cNvSpPr>
            <a:spLocks noGrp="1"/>
          </p:cNvSpPr>
          <p:nvPr>
            <p:ph type="title"/>
          </p:nvPr>
        </p:nvSpPr>
        <p:spPr/>
        <p:txBody>
          <a:bodyPr/>
          <a:lstStyle/>
          <a:p>
            <a:pPr algn="ctr"/>
            <a:r>
              <a:rPr lang="en-US" b="1" dirty="0">
                <a:solidFill>
                  <a:schemeClr val="accent1">
                    <a:lumMod val="50000"/>
                  </a:schemeClr>
                </a:solidFill>
                <a:latin typeface="Palatino Linotype" panose="02040502050505030304" pitchFamily="18" charset="0"/>
              </a:rPr>
              <a:t>Modifications to HCBS Final Rule</a:t>
            </a:r>
            <a:endParaRPr lang="en-US" b="1" dirty="0">
              <a:latin typeface="Palatino Linotype" panose="02040502050505030304" pitchFamily="18" charset="0"/>
            </a:endParaRPr>
          </a:p>
        </p:txBody>
      </p:sp>
      <p:sp>
        <p:nvSpPr>
          <p:cNvPr id="3" name="Content Placeholder 2">
            <a:extLst>
              <a:ext uri="{FF2B5EF4-FFF2-40B4-BE49-F238E27FC236}">
                <a16:creationId xmlns:a16="http://schemas.microsoft.com/office/drawing/2014/main" id="{B818F4E4-8A17-4BEA-806E-41155C967751}"/>
              </a:ext>
            </a:extLst>
          </p:cNvPr>
          <p:cNvSpPr>
            <a:spLocks noGrp="1"/>
          </p:cNvSpPr>
          <p:nvPr>
            <p:ph idx="1"/>
          </p:nvPr>
        </p:nvSpPr>
        <p:spPr/>
        <p:txBody>
          <a:bodyPr>
            <a:normAutofit/>
          </a:bodyPr>
          <a:lstStyle/>
          <a:p>
            <a:pPr marL="0" indent="0">
              <a:buNone/>
            </a:pPr>
            <a:r>
              <a:rPr lang="en-US" dirty="0">
                <a:latin typeface="Palatino Linotype" panose="02040502050505030304" pitchFamily="18" charset="0"/>
              </a:rPr>
              <a:t>If any of the HCBS questions are answered “No”, this means that a criteria or requirement of the HCBS Final Rule is not being met.</a:t>
            </a:r>
          </a:p>
          <a:p>
            <a:pPr marL="0" indent="0">
              <a:buNone/>
            </a:pPr>
            <a:endParaRPr lang="en-US" dirty="0">
              <a:latin typeface="Palatino Linotype" panose="02040502050505030304" pitchFamily="18" charset="0"/>
            </a:endParaRPr>
          </a:p>
          <a:p>
            <a:pPr marL="0" indent="0">
              <a:buNone/>
            </a:pPr>
            <a:r>
              <a:rPr lang="en-US" dirty="0">
                <a:latin typeface="Palatino Linotype" panose="02040502050505030304" pitchFamily="18" charset="0"/>
              </a:rPr>
              <a:t>“No” responses are often called “Modifications” to the HCBS Final Rule.</a:t>
            </a:r>
          </a:p>
          <a:p>
            <a:pPr marL="0" indent="0">
              <a:buNone/>
            </a:pPr>
            <a:endParaRPr lang="en-US" dirty="0"/>
          </a:p>
          <a:p>
            <a:pPr marL="0" indent="0">
              <a:buNone/>
            </a:pPr>
            <a:endParaRPr lang="en-US" b="1" u="sng" dirty="0"/>
          </a:p>
          <a:p>
            <a:pPr marL="0" indent="0">
              <a:buNone/>
            </a:pPr>
            <a:endParaRPr lang="en-US" dirty="0"/>
          </a:p>
          <a:p>
            <a:pPr marL="0" indent="0">
              <a:buNone/>
            </a:pPr>
            <a:endParaRPr lang="en-US" dirty="0"/>
          </a:p>
          <a:p>
            <a:pPr marL="0" indent="0">
              <a:buNone/>
            </a:pPr>
            <a:endParaRPr lang="en-US" dirty="0"/>
          </a:p>
          <a:p>
            <a:pPr marL="0" indent="0">
              <a:buNone/>
            </a:pPr>
            <a:endParaRPr lang="en-US" dirty="0">
              <a:latin typeface="Arial Rounded MT Bold" panose="020F0704030504030204" pitchFamily="34" charset="0"/>
            </a:endParaRPr>
          </a:p>
        </p:txBody>
      </p:sp>
      <p:pic>
        <p:nvPicPr>
          <p:cNvPr id="5" name="Picture 4">
            <a:extLst>
              <a:ext uri="{FF2B5EF4-FFF2-40B4-BE49-F238E27FC236}">
                <a16:creationId xmlns:a16="http://schemas.microsoft.com/office/drawing/2014/main" id="{C5C6C797-A29E-4FDB-A605-EB0B68ADD33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65808" y="5669280"/>
            <a:ext cx="1326192" cy="1188720"/>
          </a:xfrm>
          <a:prstGeom prst="rect">
            <a:avLst/>
          </a:prstGeom>
        </p:spPr>
      </p:pic>
    </p:spTree>
    <p:extLst>
      <p:ext uri="{BB962C8B-B14F-4D97-AF65-F5344CB8AC3E}">
        <p14:creationId xmlns:p14="http://schemas.microsoft.com/office/powerpoint/2010/main" val="28647131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5DEB0B-F604-453F-A99A-3962B0C82D0F}"/>
              </a:ext>
            </a:extLst>
          </p:cNvPr>
          <p:cNvSpPr>
            <a:spLocks noGrp="1"/>
          </p:cNvSpPr>
          <p:nvPr>
            <p:ph type="title"/>
          </p:nvPr>
        </p:nvSpPr>
        <p:spPr/>
        <p:txBody>
          <a:bodyPr/>
          <a:lstStyle/>
          <a:p>
            <a:pPr algn="ctr"/>
            <a:r>
              <a:rPr lang="en-US" b="1" dirty="0">
                <a:solidFill>
                  <a:schemeClr val="accent1">
                    <a:lumMod val="50000"/>
                  </a:schemeClr>
                </a:solidFill>
                <a:latin typeface="Palatino Linotype" panose="02040502050505030304" pitchFamily="18" charset="0"/>
              </a:rPr>
              <a:t>Modifications</a:t>
            </a:r>
            <a:endParaRPr lang="en-US" b="1" dirty="0">
              <a:latin typeface="Palatino Linotype" panose="02040502050505030304" pitchFamily="18" charset="0"/>
            </a:endParaRPr>
          </a:p>
        </p:txBody>
      </p:sp>
      <p:sp>
        <p:nvSpPr>
          <p:cNvPr id="3" name="Content Placeholder 2">
            <a:extLst>
              <a:ext uri="{FF2B5EF4-FFF2-40B4-BE49-F238E27FC236}">
                <a16:creationId xmlns:a16="http://schemas.microsoft.com/office/drawing/2014/main" id="{B818F4E4-8A17-4BEA-806E-41155C967751}"/>
              </a:ext>
            </a:extLst>
          </p:cNvPr>
          <p:cNvSpPr>
            <a:spLocks noGrp="1"/>
          </p:cNvSpPr>
          <p:nvPr>
            <p:ph idx="1"/>
          </p:nvPr>
        </p:nvSpPr>
        <p:spPr/>
        <p:txBody>
          <a:bodyPr/>
          <a:lstStyle/>
          <a:p>
            <a:pPr marL="0" indent="0">
              <a:buNone/>
            </a:pPr>
            <a:r>
              <a:rPr lang="en-US" dirty="0">
                <a:latin typeface="Palatino Linotype" panose="02040502050505030304" pitchFamily="18" charset="0"/>
              </a:rPr>
              <a:t>When a criteria or requirement of the HCBS Final Rule is not being met, or in other words, when there is a modification to the HCBS Final Rule, we need to explain (or justify) the reason why in the IPOS.</a:t>
            </a:r>
            <a:endParaRPr lang="en-US" dirty="0"/>
          </a:p>
          <a:p>
            <a:pPr marL="0" indent="0">
              <a:buNone/>
            </a:pPr>
            <a:r>
              <a:rPr lang="en-US" dirty="0">
                <a:latin typeface="Palatino Linotype" panose="02040502050505030304" pitchFamily="18" charset="0"/>
                <a:cs typeface="Arial" panose="020B0604020202020204" pitchFamily="34" charset="0"/>
              </a:rPr>
              <a:t>Modifications must be: </a:t>
            </a:r>
          </a:p>
          <a:p>
            <a:pPr marL="0" indent="0">
              <a:buNone/>
            </a:pPr>
            <a:r>
              <a:rPr lang="en-US" dirty="0">
                <a:latin typeface="Palatino Linotype" panose="02040502050505030304" pitchFamily="18" charset="0"/>
                <a:cs typeface="Arial" panose="020B0604020202020204" pitchFamily="34" charset="0"/>
              </a:rPr>
              <a:t>• Supported by specific assessed need </a:t>
            </a:r>
          </a:p>
          <a:p>
            <a:pPr marL="0" indent="0">
              <a:buNone/>
            </a:pPr>
            <a:r>
              <a:rPr lang="en-US" dirty="0">
                <a:latin typeface="Palatino Linotype" panose="02040502050505030304" pitchFamily="18" charset="0"/>
                <a:cs typeface="Arial" panose="020B0604020202020204" pitchFamily="34" charset="0"/>
              </a:rPr>
              <a:t>• Justified in the person-centered service plan </a:t>
            </a:r>
          </a:p>
          <a:p>
            <a:pPr marL="0" indent="0">
              <a:buNone/>
            </a:pPr>
            <a:r>
              <a:rPr lang="en-US" dirty="0">
                <a:latin typeface="Palatino Linotype" panose="02040502050505030304" pitchFamily="18" charset="0"/>
                <a:cs typeface="Arial" panose="020B0604020202020204" pitchFamily="34" charset="0"/>
              </a:rPr>
              <a:t>• Documented in the person-centered service plan</a:t>
            </a:r>
          </a:p>
          <a:p>
            <a:pPr marL="0" indent="0">
              <a:buNone/>
            </a:pPr>
            <a:r>
              <a:rPr lang="en-US" b="1" dirty="0">
                <a:latin typeface="Palatino Linotype" panose="02040502050505030304" pitchFamily="18" charset="0"/>
              </a:rPr>
              <a:t>A modification can only be used to maintain health or safety.</a:t>
            </a:r>
          </a:p>
          <a:p>
            <a:pPr marL="0" indent="0">
              <a:buNone/>
            </a:pPr>
            <a:endParaRPr lang="en-US" dirty="0"/>
          </a:p>
          <a:p>
            <a:pPr marL="0" indent="0">
              <a:buNone/>
            </a:pPr>
            <a:endParaRPr lang="en-US" dirty="0"/>
          </a:p>
          <a:p>
            <a:pPr marL="0" indent="0">
              <a:buNone/>
            </a:pPr>
            <a:endParaRPr lang="en-US" dirty="0">
              <a:latin typeface="Arial Rounded MT Bold" panose="020F0704030504030204" pitchFamily="34" charset="0"/>
            </a:endParaRPr>
          </a:p>
        </p:txBody>
      </p:sp>
      <p:pic>
        <p:nvPicPr>
          <p:cNvPr id="5" name="Picture 4">
            <a:extLst>
              <a:ext uri="{FF2B5EF4-FFF2-40B4-BE49-F238E27FC236}">
                <a16:creationId xmlns:a16="http://schemas.microsoft.com/office/drawing/2014/main" id="{39ACCDD2-56D6-4539-8967-2A289B2B7A0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65808" y="5669280"/>
            <a:ext cx="1326192" cy="1188720"/>
          </a:xfrm>
          <a:prstGeom prst="rect">
            <a:avLst/>
          </a:prstGeom>
        </p:spPr>
      </p:pic>
    </p:spTree>
    <p:extLst>
      <p:ext uri="{BB962C8B-B14F-4D97-AF65-F5344CB8AC3E}">
        <p14:creationId xmlns:p14="http://schemas.microsoft.com/office/powerpoint/2010/main" val="413934104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5DEB0B-F604-453F-A99A-3962B0C82D0F}"/>
              </a:ext>
            </a:extLst>
          </p:cNvPr>
          <p:cNvSpPr>
            <a:spLocks noGrp="1"/>
          </p:cNvSpPr>
          <p:nvPr>
            <p:ph type="title"/>
          </p:nvPr>
        </p:nvSpPr>
        <p:spPr/>
        <p:txBody>
          <a:bodyPr/>
          <a:lstStyle/>
          <a:p>
            <a:pPr algn="ctr"/>
            <a:r>
              <a:rPr lang="en-US" b="1" dirty="0">
                <a:solidFill>
                  <a:schemeClr val="accent1">
                    <a:lumMod val="50000"/>
                  </a:schemeClr>
                </a:solidFill>
                <a:latin typeface="Palatino Linotype" panose="02040502050505030304" pitchFamily="18" charset="0"/>
              </a:rPr>
              <a:t>Modifications</a:t>
            </a:r>
            <a:endParaRPr lang="en-US" b="1" dirty="0">
              <a:latin typeface="Palatino Linotype" panose="02040502050505030304" pitchFamily="18" charset="0"/>
            </a:endParaRPr>
          </a:p>
        </p:txBody>
      </p:sp>
      <p:sp>
        <p:nvSpPr>
          <p:cNvPr id="3" name="Content Placeholder 2">
            <a:extLst>
              <a:ext uri="{FF2B5EF4-FFF2-40B4-BE49-F238E27FC236}">
                <a16:creationId xmlns:a16="http://schemas.microsoft.com/office/drawing/2014/main" id="{B818F4E4-8A17-4BEA-806E-41155C967751}"/>
              </a:ext>
            </a:extLst>
          </p:cNvPr>
          <p:cNvSpPr>
            <a:spLocks noGrp="1"/>
          </p:cNvSpPr>
          <p:nvPr>
            <p:ph idx="1"/>
          </p:nvPr>
        </p:nvSpPr>
        <p:spPr/>
        <p:txBody>
          <a:bodyPr/>
          <a:lstStyle/>
          <a:p>
            <a:pPr marL="0" indent="0">
              <a:buNone/>
            </a:pPr>
            <a:r>
              <a:rPr lang="en-US" dirty="0">
                <a:latin typeface="Palatino Linotype" panose="02040502050505030304" pitchFamily="18" charset="0"/>
              </a:rPr>
              <a:t>When the “No” response is selected for any of the HCBS questions, a text box will open for an explanation.</a:t>
            </a:r>
          </a:p>
          <a:p>
            <a:pPr marL="0" indent="0">
              <a:buNone/>
            </a:pPr>
            <a:endParaRPr lang="en-US" dirty="0">
              <a:latin typeface="Palatino Linotype" panose="02040502050505030304" pitchFamily="18" charset="0"/>
            </a:endParaRPr>
          </a:p>
          <a:p>
            <a:pPr marL="0" indent="0">
              <a:buNone/>
            </a:pPr>
            <a:endParaRPr lang="en-US" dirty="0"/>
          </a:p>
          <a:p>
            <a:pPr marL="0" indent="0">
              <a:buNone/>
            </a:pPr>
            <a:endParaRPr lang="en-US" dirty="0"/>
          </a:p>
          <a:p>
            <a:pPr marL="0" indent="0">
              <a:buNone/>
            </a:pPr>
            <a:endParaRPr lang="en-US" dirty="0"/>
          </a:p>
          <a:p>
            <a:pPr marL="0" indent="0">
              <a:buNone/>
            </a:pPr>
            <a:r>
              <a:rPr lang="en-US" dirty="0">
                <a:latin typeface="Palatino Linotype" panose="02040502050505030304" pitchFamily="18" charset="0"/>
              </a:rPr>
              <a:t>Reminder:</a:t>
            </a:r>
          </a:p>
          <a:p>
            <a:pPr marL="0" indent="0">
              <a:buNone/>
            </a:pPr>
            <a:r>
              <a:rPr lang="en-US" dirty="0">
                <a:latin typeface="Palatino Linotype" panose="02040502050505030304" pitchFamily="18" charset="0"/>
              </a:rPr>
              <a:t>The reason for the limitation must be based on medical necessity and an assessed need.</a:t>
            </a:r>
          </a:p>
          <a:p>
            <a:pPr marL="0" indent="0">
              <a:buNone/>
            </a:pPr>
            <a:endParaRPr lang="en-US" dirty="0">
              <a:latin typeface="Arial Rounded MT Bold" panose="020F0704030504030204" pitchFamily="34" charset="0"/>
            </a:endParaRPr>
          </a:p>
        </p:txBody>
      </p:sp>
      <p:pic>
        <p:nvPicPr>
          <p:cNvPr id="5" name="Picture 4">
            <a:extLst>
              <a:ext uri="{FF2B5EF4-FFF2-40B4-BE49-F238E27FC236}">
                <a16:creationId xmlns:a16="http://schemas.microsoft.com/office/drawing/2014/main" id="{39ACCDD2-56D6-4539-8967-2A289B2B7A0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65808" y="5669280"/>
            <a:ext cx="1326192" cy="1188720"/>
          </a:xfrm>
          <a:prstGeom prst="rect">
            <a:avLst/>
          </a:prstGeom>
        </p:spPr>
      </p:pic>
      <p:pic>
        <p:nvPicPr>
          <p:cNvPr id="4" name="Picture 3">
            <a:extLst>
              <a:ext uri="{FF2B5EF4-FFF2-40B4-BE49-F238E27FC236}">
                <a16:creationId xmlns:a16="http://schemas.microsoft.com/office/drawing/2014/main" id="{35666475-C002-444B-BDF6-8CEF9BED6F4E}"/>
              </a:ext>
            </a:extLst>
          </p:cNvPr>
          <p:cNvPicPr>
            <a:picLocks noChangeAspect="1"/>
          </p:cNvPicPr>
          <p:nvPr/>
        </p:nvPicPr>
        <p:blipFill>
          <a:blip r:embed="rId4"/>
          <a:stretch>
            <a:fillRect/>
          </a:stretch>
        </p:blipFill>
        <p:spPr>
          <a:xfrm>
            <a:off x="3295924" y="2733216"/>
            <a:ext cx="5188146" cy="2536156"/>
          </a:xfrm>
          <a:prstGeom prst="rect">
            <a:avLst/>
          </a:prstGeom>
        </p:spPr>
      </p:pic>
      <p:pic>
        <p:nvPicPr>
          <p:cNvPr id="6" name="Picture 5">
            <a:extLst>
              <a:ext uri="{FF2B5EF4-FFF2-40B4-BE49-F238E27FC236}">
                <a16:creationId xmlns:a16="http://schemas.microsoft.com/office/drawing/2014/main" id="{7D5CCF1B-7867-47E2-AA66-DB8F33D3E874}"/>
              </a:ext>
            </a:extLst>
          </p:cNvPr>
          <p:cNvPicPr>
            <a:picLocks noChangeAspect="1"/>
          </p:cNvPicPr>
          <p:nvPr/>
        </p:nvPicPr>
        <p:blipFill>
          <a:blip r:embed="rId5"/>
          <a:stretch>
            <a:fillRect/>
          </a:stretch>
        </p:blipFill>
        <p:spPr>
          <a:xfrm>
            <a:off x="8552348" y="3264771"/>
            <a:ext cx="999831" cy="506012"/>
          </a:xfrm>
          <a:prstGeom prst="rect">
            <a:avLst/>
          </a:prstGeom>
        </p:spPr>
      </p:pic>
      <p:sp>
        <p:nvSpPr>
          <p:cNvPr id="7" name="Rectangle 6">
            <a:extLst>
              <a:ext uri="{FF2B5EF4-FFF2-40B4-BE49-F238E27FC236}">
                <a16:creationId xmlns:a16="http://schemas.microsoft.com/office/drawing/2014/main" id="{03F6DE3F-2D01-4711-9FF6-30218BD11378}"/>
              </a:ext>
            </a:extLst>
          </p:cNvPr>
          <p:cNvSpPr/>
          <p:nvPr/>
        </p:nvSpPr>
        <p:spPr>
          <a:xfrm>
            <a:off x="9620457" y="3194611"/>
            <a:ext cx="1665065" cy="923330"/>
          </a:xfrm>
          <a:prstGeom prst="rect">
            <a:avLst/>
          </a:prstGeom>
        </p:spPr>
        <p:txBody>
          <a:bodyPr wrap="square">
            <a:spAutoFit/>
          </a:bodyPr>
          <a:lstStyle/>
          <a:p>
            <a:pPr>
              <a:defRPr/>
            </a:pPr>
            <a:r>
              <a:rPr lang="en-US" dirty="0">
                <a:latin typeface="Palatino Linotype"/>
              </a:rPr>
              <a:t>Example of an open text box </a:t>
            </a:r>
            <a:endParaRPr lang="en-US" dirty="0"/>
          </a:p>
        </p:txBody>
      </p:sp>
    </p:spTree>
    <p:extLst>
      <p:ext uri="{BB962C8B-B14F-4D97-AF65-F5344CB8AC3E}">
        <p14:creationId xmlns:p14="http://schemas.microsoft.com/office/powerpoint/2010/main" val="240006526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5DEB0B-F604-453F-A99A-3962B0C82D0F}"/>
              </a:ext>
            </a:extLst>
          </p:cNvPr>
          <p:cNvSpPr>
            <a:spLocks noGrp="1"/>
          </p:cNvSpPr>
          <p:nvPr>
            <p:ph type="title"/>
          </p:nvPr>
        </p:nvSpPr>
        <p:spPr/>
        <p:txBody>
          <a:bodyPr/>
          <a:lstStyle/>
          <a:p>
            <a:pPr algn="ctr"/>
            <a:r>
              <a:rPr lang="en-US" b="1" dirty="0">
                <a:solidFill>
                  <a:schemeClr val="accent1">
                    <a:lumMod val="50000"/>
                  </a:schemeClr>
                </a:solidFill>
                <a:latin typeface="Palatino Linotype" panose="02040502050505030304" pitchFamily="18" charset="0"/>
              </a:rPr>
              <a:t>Modifications</a:t>
            </a:r>
            <a:endParaRPr lang="en-US" b="1" dirty="0">
              <a:latin typeface="Palatino Linotype" panose="02040502050505030304" pitchFamily="18" charset="0"/>
            </a:endParaRPr>
          </a:p>
        </p:txBody>
      </p:sp>
      <p:sp>
        <p:nvSpPr>
          <p:cNvPr id="3" name="Content Placeholder 2">
            <a:extLst>
              <a:ext uri="{FF2B5EF4-FFF2-40B4-BE49-F238E27FC236}">
                <a16:creationId xmlns:a16="http://schemas.microsoft.com/office/drawing/2014/main" id="{B818F4E4-8A17-4BEA-806E-41155C967751}"/>
              </a:ext>
            </a:extLst>
          </p:cNvPr>
          <p:cNvSpPr>
            <a:spLocks noGrp="1"/>
          </p:cNvSpPr>
          <p:nvPr>
            <p:ph idx="1"/>
          </p:nvPr>
        </p:nvSpPr>
        <p:spPr/>
        <p:txBody>
          <a:bodyPr vert="horz" lIns="91440" tIns="45720" rIns="91440" bIns="45720" rtlCol="0" anchor="t">
            <a:normAutofit/>
          </a:bodyPr>
          <a:lstStyle/>
          <a:p>
            <a:pPr marL="0" indent="0">
              <a:buNone/>
            </a:pPr>
            <a:r>
              <a:rPr lang="en-US" dirty="0">
                <a:latin typeface="Palatino Linotype" panose="02040502050505030304" pitchFamily="18" charset="0"/>
                <a:ea typeface="+mn-lt"/>
                <a:cs typeface="+mn-lt"/>
              </a:rPr>
              <a:t>The reason this is documented in the IPOS is because Federal regulations require it to be. </a:t>
            </a:r>
            <a:endParaRPr lang="en-US" dirty="0">
              <a:latin typeface="Palatino Linotype" panose="02040502050505030304" pitchFamily="18" charset="0"/>
              <a:cs typeface="Arial"/>
            </a:endParaRPr>
          </a:p>
          <a:p>
            <a:pPr marL="0" indent="0">
              <a:buNone/>
            </a:pPr>
            <a:endParaRPr lang="en-US" sz="1200" dirty="0">
              <a:latin typeface="Palatino Linotype" panose="02040502050505030304" pitchFamily="18" charset="0"/>
              <a:ea typeface="+mn-lt"/>
              <a:cs typeface="+mn-lt"/>
            </a:endParaRPr>
          </a:p>
          <a:p>
            <a:pPr marL="0" indent="0">
              <a:buNone/>
            </a:pPr>
            <a:r>
              <a:rPr lang="en-US" dirty="0">
                <a:latin typeface="Palatino Linotype" panose="02040502050505030304" pitchFamily="18" charset="0"/>
                <a:ea typeface="+mn-lt"/>
                <a:cs typeface="+mn-lt"/>
              </a:rPr>
              <a:t>42 CRF Part 441.301(c)(2)(Xiii) states in part that the Person-Centered Service Plan must document and justify any modification of the HCBS conditions and must be supported by a specific assessed need. </a:t>
            </a:r>
            <a:endParaRPr lang="en-US" dirty="0">
              <a:latin typeface="Palatino Linotype" panose="02040502050505030304" pitchFamily="18" charset="0"/>
              <a:cs typeface="Calibri"/>
            </a:endParaRPr>
          </a:p>
          <a:p>
            <a:pPr marL="0" indent="0">
              <a:buNone/>
            </a:pPr>
            <a:endParaRPr lang="en-US" dirty="0"/>
          </a:p>
          <a:p>
            <a:pPr marL="0" indent="0">
              <a:buNone/>
            </a:pPr>
            <a:endParaRPr lang="en-US" dirty="0">
              <a:latin typeface="Arial Rounded MT Bold" panose="020F0704030504030204" pitchFamily="34" charset="0"/>
            </a:endParaRPr>
          </a:p>
        </p:txBody>
      </p:sp>
      <p:pic>
        <p:nvPicPr>
          <p:cNvPr id="5" name="Picture 4">
            <a:extLst>
              <a:ext uri="{FF2B5EF4-FFF2-40B4-BE49-F238E27FC236}">
                <a16:creationId xmlns:a16="http://schemas.microsoft.com/office/drawing/2014/main" id="{EF73F3C0-D0E8-47BD-BDE8-0A71FBA4B7B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65808" y="5669280"/>
            <a:ext cx="1326192" cy="1188720"/>
          </a:xfrm>
          <a:prstGeom prst="rect">
            <a:avLst/>
          </a:prstGeom>
        </p:spPr>
      </p:pic>
    </p:spTree>
    <p:extLst>
      <p:ext uri="{BB962C8B-B14F-4D97-AF65-F5344CB8AC3E}">
        <p14:creationId xmlns:p14="http://schemas.microsoft.com/office/powerpoint/2010/main" val="423717496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5DEB0B-F604-453F-A99A-3962B0C82D0F}"/>
              </a:ext>
            </a:extLst>
          </p:cNvPr>
          <p:cNvSpPr>
            <a:spLocks noGrp="1"/>
          </p:cNvSpPr>
          <p:nvPr>
            <p:ph type="title"/>
          </p:nvPr>
        </p:nvSpPr>
        <p:spPr/>
        <p:txBody>
          <a:bodyPr/>
          <a:lstStyle/>
          <a:p>
            <a:pPr algn="ctr"/>
            <a:r>
              <a:rPr lang="en-US" b="1" dirty="0">
                <a:solidFill>
                  <a:schemeClr val="accent1">
                    <a:lumMod val="50000"/>
                  </a:schemeClr>
                </a:solidFill>
                <a:latin typeface="Palatino Linotype" panose="02040502050505030304" pitchFamily="18" charset="0"/>
              </a:rPr>
              <a:t>Modifications</a:t>
            </a:r>
            <a:endParaRPr lang="en-US" b="1" dirty="0">
              <a:latin typeface="Palatino Linotype" panose="02040502050505030304" pitchFamily="18" charset="0"/>
            </a:endParaRPr>
          </a:p>
        </p:txBody>
      </p:sp>
      <p:sp>
        <p:nvSpPr>
          <p:cNvPr id="3" name="Content Placeholder 2">
            <a:extLst>
              <a:ext uri="{FF2B5EF4-FFF2-40B4-BE49-F238E27FC236}">
                <a16:creationId xmlns:a16="http://schemas.microsoft.com/office/drawing/2014/main" id="{B818F4E4-8A17-4BEA-806E-41155C967751}"/>
              </a:ext>
            </a:extLst>
          </p:cNvPr>
          <p:cNvSpPr>
            <a:spLocks noGrp="1"/>
          </p:cNvSpPr>
          <p:nvPr>
            <p:ph idx="1"/>
          </p:nvPr>
        </p:nvSpPr>
        <p:spPr/>
        <p:txBody>
          <a:bodyPr vert="horz" lIns="91440" tIns="45720" rIns="91440" bIns="45720" rtlCol="0" anchor="t">
            <a:normAutofit/>
          </a:bodyPr>
          <a:lstStyle/>
          <a:p>
            <a:pPr>
              <a:buNone/>
            </a:pPr>
            <a:r>
              <a:rPr lang="en-US" dirty="0">
                <a:latin typeface="Palatino Linotype" panose="02040502050505030304" pitchFamily="18" charset="0"/>
                <a:cs typeface="Calibri"/>
              </a:rPr>
              <a:t>	Important Note:</a:t>
            </a:r>
          </a:p>
          <a:p>
            <a:pPr>
              <a:buNone/>
            </a:pPr>
            <a:r>
              <a:rPr lang="en-US" dirty="0">
                <a:latin typeface="Palatino Linotype" panose="02040502050505030304" pitchFamily="18" charset="0"/>
                <a:cs typeface="Calibri"/>
              </a:rPr>
              <a:t>	Any restriction / limitation or modification to the HCBS Final Rule that has been put into place for behavior management / behavior control, BTPRC approval &amp; oversight is required.  </a:t>
            </a:r>
            <a:endParaRPr lang="en-US" dirty="0">
              <a:latin typeface="Palatino Linotype" panose="02040502050505030304" pitchFamily="18" charset="0"/>
              <a:ea typeface="+mn-lt"/>
              <a:cs typeface="+mn-lt"/>
            </a:endParaRPr>
          </a:p>
          <a:p>
            <a:pPr marL="0" indent="0">
              <a:buNone/>
            </a:pPr>
            <a:endParaRPr lang="en-US" dirty="0">
              <a:latin typeface="Arial Rounded MT Bold"/>
              <a:cs typeface="Arial" panose="020B0604020202020204" pitchFamily="34" charset="0"/>
            </a:endParaRPr>
          </a:p>
          <a:p>
            <a:pPr marL="0" indent="0">
              <a:buNone/>
            </a:pPr>
            <a:endParaRPr lang="en-US" dirty="0"/>
          </a:p>
          <a:p>
            <a:pPr marL="0" indent="0">
              <a:buNone/>
            </a:pPr>
            <a:endParaRPr lang="en-US" dirty="0"/>
          </a:p>
          <a:p>
            <a:pPr marL="0" indent="0">
              <a:buNone/>
            </a:pPr>
            <a:endParaRPr lang="en-US" dirty="0"/>
          </a:p>
          <a:p>
            <a:pPr marL="0" indent="0">
              <a:buNone/>
            </a:pPr>
            <a:endParaRPr lang="en-US" dirty="0">
              <a:latin typeface="Arial Rounded MT Bold" panose="020F0704030504030204" pitchFamily="34" charset="0"/>
            </a:endParaRPr>
          </a:p>
        </p:txBody>
      </p:sp>
      <p:pic>
        <p:nvPicPr>
          <p:cNvPr id="5" name="Picture 4">
            <a:extLst>
              <a:ext uri="{FF2B5EF4-FFF2-40B4-BE49-F238E27FC236}">
                <a16:creationId xmlns:a16="http://schemas.microsoft.com/office/drawing/2014/main" id="{62E0A9E2-81E4-43F0-8BEB-D55866DB444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65808" y="5669280"/>
            <a:ext cx="1326192" cy="1188720"/>
          </a:xfrm>
          <a:prstGeom prst="rect">
            <a:avLst/>
          </a:prstGeom>
        </p:spPr>
      </p:pic>
    </p:spTree>
    <p:extLst>
      <p:ext uri="{BB962C8B-B14F-4D97-AF65-F5344CB8AC3E}">
        <p14:creationId xmlns:p14="http://schemas.microsoft.com/office/powerpoint/2010/main" val="322464812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5DEB0B-F604-453F-A99A-3962B0C82D0F}"/>
              </a:ext>
            </a:extLst>
          </p:cNvPr>
          <p:cNvSpPr>
            <a:spLocks noGrp="1"/>
          </p:cNvSpPr>
          <p:nvPr>
            <p:ph type="title"/>
          </p:nvPr>
        </p:nvSpPr>
        <p:spPr/>
        <p:txBody>
          <a:bodyPr>
            <a:normAutofit/>
          </a:bodyPr>
          <a:lstStyle/>
          <a:p>
            <a:pPr algn="ctr"/>
            <a:r>
              <a:rPr lang="en-US" sz="4000" b="1" dirty="0">
                <a:solidFill>
                  <a:schemeClr val="accent1">
                    <a:lumMod val="50000"/>
                  </a:schemeClr>
                </a:solidFill>
                <a:latin typeface="Palatino Linotype" panose="02040502050505030304" pitchFamily="18" charset="0"/>
              </a:rPr>
              <a:t>Completing the HCBS Section in the IPOS</a:t>
            </a:r>
          </a:p>
        </p:txBody>
      </p:sp>
      <p:sp>
        <p:nvSpPr>
          <p:cNvPr id="3" name="Content Placeholder 2">
            <a:extLst>
              <a:ext uri="{FF2B5EF4-FFF2-40B4-BE49-F238E27FC236}">
                <a16:creationId xmlns:a16="http://schemas.microsoft.com/office/drawing/2014/main" id="{B818F4E4-8A17-4BEA-806E-41155C967751}"/>
              </a:ext>
            </a:extLst>
          </p:cNvPr>
          <p:cNvSpPr>
            <a:spLocks noGrp="1"/>
          </p:cNvSpPr>
          <p:nvPr>
            <p:ph idx="1"/>
          </p:nvPr>
        </p:nvSpPr>
        <p:spPr/>
        <p:txBody>
          <a:bodyPr vert="horz" lIns="91440" tIns="45720" rIns="91440" bIns="45720" rtlCol="0" anchor="t">
            <a:normAutofit/>
          </a:bodyPr>
          <a:lstStyle/>
          <a:p>
            <a:pPr marL="0" indent="0">
              <a:buNone/>
            </a:pPr>
            <a:endParaRPr lang="en-US" dirty="0"/>
          </a:p>
          <a:p>
            <a:pPr marL="0" indent="0">
              <a:buNone/>
            </a:pPr>
            <a:r>
              <a:rPr lang="en-US" dirty="0">
                <a:latin typeface="Palatino Linotype" panose="02040502050505030304" pitchFamily="18" charset="0"/>
              </a:rPr>
              <a:t>The DWIHN standardized IPOS was re-designed to assist with documenting the required information when there are modifications to the HCBS requirements.</a:t>
            </a:r>
          </a:p>
          <a:p>
            <a:pPr marL="0" indent="0">
              <a:buNone/>
            </a:pPr>
            <a:endParaRPr lang="en-US" dirty="0">
              <a:latin typeface="Palatino Linotype" panose="02040502050505030304" pitchFamily="18" charset="0"/>
            </a:endParaRPr>
          </a:p>
        </p:txBody>
      </p:sp>
      <p:pic>
        <p:nvPicPr>
          <p:cNvPr id="5" name="Picture 4">
            <a:extLst>
              <a:ext uri="{FF2B5EF4-FFF2-40B4-BE49-F238E27FC236}">
                <a16:creationId xmlns:a16="http://schemas.microsoft.com/office/drawing/2014/main" id="{07471809-BD75-4274-9C32-BB5F1AECDA1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65808" y="5669280"/>
            <a:ext cx="1326192" cy="1188720"/>
          </a:xfrm>
          <a:prstGeom prst="rect">
            <a:avLst/>
          </a:prstGeom>
        </p:spPr>
      </p:pic>
    </p:spTree>
    <p:extLst>
      <p:ext uri="{BB962C8B-B14F-4D97-AF65-F5344CB8AC3E}">
        <p14:creationId xmlns:p14="http://schemas.microsoft.com/office/powerpoint/2010/main" val="136844969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5DEB0B-F604-453F-A99A-3962B0C82D0F}"/>
              </a:ext>
            </a:extLst>
          </p:cNvPr>
          <p:cNvSpPr>
            <a:spLocks noGrp="1"/>
          </p:cNvSpPr>
          <p:nvPr>
            <p:ph type="title"/>
          </p:nvPr>
        </p:nvSpPr>
        <p:spPr/>
        <p:txBody>
          <a:bodyPr/>
          <a:lstStyle/>
          <a:p>
            <a:pPr algn="ctr"/>
            <a:r>
              <a:rPr lang="en-US" b="1" dirty="0">
                <a:solidFill>
                  <a:schemeClr val="accent1">
                    <a:lumMod val="50000"/>
                  </a:schemeClr>
                </a:solidFill>
                <a:latin typeface="Palatino Linotype" panose="02040502050505030304" pitchFamily="18" charset="0"/>
              </a:rPr>
              <a:t>HCBS Section of IPOS</a:t>
            </a:r>
            <a:endParaRPr lang="en-US" b="1" dirty="0">
              <a:latin typeface="Palatino Linotype" panose="02040502050505030304" pitchFamily="18" charset="0"/>
            </a:endParaRPr>
          </a:p>
        </p:txBody>
      </p:sp>
      <p:sp>
        <p:nvSpPr>
          <p:cNvPr id="3" name="Content Placeholder 2">
            <a:extLst>
              <a:ext uri="{FF2B5EF4-FFF2-40B4-BE49-F238E27FC236}">
                <a16:creationId xmlns:a16="http://schemas.microsoft.com/office/drawing/2014/main" id="{B818F4E4-8A17-4BEA-806E-41155C967751}"/>
              </a:ext>
            </a:extLst>
          </p:cNvPr>
          <p:cNvSpPr>
            <a:spLocks noGrp="1"/>
          </p:cNvSpPr>
          <p:nvPr>
            <p:ph idx="1"/>
          </p:nvPr>
        </p:nvSpPr>
        <p:spPr/>
        <p:txBody>
          <a:bodyPr>
            <a:normAutofit/>
          </a:bodyPr>
          <a:lstStyle/>
          <a:p>
            <a:pPr marL="0" indent="0">
              <a:buNone/>
            </a:pPr>
            <a:r>
              <a:rPr lang="en-US" dirty="0">
                <a:latin typeface="Palatino Linotype" panose="02040502050505030304" pitchFamily="18" charset="0"/>
                <a:cs typeface="Arial" panose="020B0604020202020204" pitchFamily="34" charset="0"/>
              </a:rPr>
              <a:t>When the “No” box is checked for any of the HCBS Questions the IPOS opens up another set of questions to answer.</a:t>
            </a:r>
          </a:p>
          <a:p>
            <a:pPr marL="0" indent="0">
              <a:buNone/>
            </a:pPr>
            <a:r>
              <a:rPr lang="en-US" dirty="0">
                <a:latin typeface="Palatino Linotype" panose="02040502050505030304" pitchFamily="18" charset="0"/>
                <a:cs typeface="Arial" panose="020B0604020202020204" pitchFamily="34" charset="0"/>
              </a:rPr>
              <a:t>The purpose of the additional questions is to document the justification for any modifications to the HCBS requirements, i.e., “No” responses.</a:t>
            </a:r>
          </a:p>
          <a:p>
            <a:pPr marL="0" indent="0">
              <a:buNone/>
            </a:pPr>
            <a:endParaRPr lang="en-US" dirty="0"/>
          </a:p>
          <a:p>
            <a:pPr marL="0" indent="0">
              <a:buNone/>
            </a:pPr>
            <a:endParaRPr lang="en-US" dirty="0"/>
          </a:p>
          <a:p>
            <a:pPr marL="0" indent="0">
              <a:buNone/>
            </a:pPr>
            <a:endParaRPr lang="en-US" dirty="0"/>
          </a:p>
          <a:p>
            <a:pPr marL="0" indent="0">
              <a:buNone/>
            </a:pPr>
            <a:endParaRPr lang="en-US" dirty="0">
              <a:latin typeface="Arial Rounded MT Bold" panose="020F0704030504030204" pitchFamily="34" charset="0"/>
            </a:endParaRPr>
          </a:p>
        </p:txBody>
      </p:sp>
      <p:pic>
        <p:nvPicPr>
          <p:cNvPr id="5" name="Picture 4">
            <a:extLst>
              <a:ext uri="{FF2B5EF4-FFF2-40B4-BE49-F238E27FC236}">
                <a16:creationId xmlns:a16="http://schemas.microsoft.com/office/drawing/2014/main" id="{DCA0812D-1A49-47C1-BA37-FD00BD94FB2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65808" y="5669280"/>
            <a:ext cx="1326192" cy="1188720"/>
          </a:xfrm>
          <a:prstGeom prst="rect">
            <a:avLst/>
          </a:prstGeom>
        </p:spPr>
      </p:pic>
    </p:spTree>
    <p:extLst>
      <p:ext uri="{BB962C8B-B14F-4D97-AF65-F5344CB8AC3E}">
        <p14:creationId xmlns:p14="http://schemas.microsoft.com/office/powerpoint/2010/main" val="122250530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5DEB0B-F604-453F-A99A-3962B0C82D0F}"/>
              </a:ext>
            </a:extLst>
          </p:cNvPr>
          <p:cNvSpPr>
            <a:spLocks noGrp="1"/>
          </p:cNvSpPr>
          <p:nvPr>
            <p:ph type="title"/>
          </p:nvPr>
        </p:nvSpPr>
        <p:spPr/>
        <p:txBody>
          <a:bodyPr>
            <a:normAutofit/>
          </a:bodyPr>
          <a:lstStyle/>
          <a:p>
            <a:pPr algn="ctr"/>
            <a:r>
              <a:rPr lang="en-US" sz="3000" b="1" dirty="0">
                <a:solidFill>
                  <a:schemeClr val="accent1">
                    <a:lumMod val="50000"/>
                  </a:schemeClr>
                </a:solidFill>
                <a:latin typeface="Palatino Linotype" panose="02040502050505030304" pitchFamily="18" charset="0"/>
              </a:rPr>
              <a:t>HCBS Section of IPOS Generated with “No” Responses</a:t>
            </a:r>
          </a:p>
        </p:txBody>
      </p:sp>
      <p:sp>
        <p:nvSpPr>
          <p:cNvPr id="3" name="Content Placeholder 2">
            <a:extLst>
              <a:ext uri="{FF2B5EF4-FFF2-40B4-BE49-F238E27FC236}">
                <a16:creationId xmlns:a16="http://schemas.microsoft.com/office/drawing/2014/main" id="{B818F4E4-8A17-4BEA-806E-41155C967751}"/>
              </a:ext>
            </a:extLst>
          </p:cNvPr>
          <p:cNvSpPr>
            <a:spLocks noGrp="1"/>
          </p:cNvSpPr>
          <p:nvPr>
            <p:ph idx="1"/>
          </p:nvPr>
        </p:nvSpPr>
        <p:spPr/>
        <p:txBody>
          <a:bodyPr>
            <a:normAutofit/>
          </a:bodyPr>
          <a:lstStyle/>
          <a:p>
            <a:pPr marL="0" indent="0">
              <a:buNone/>
            </a:pPr>
            <a:endParaRPr lang="en-US" dirty="0"/>
          </a:p>
          <a:p>
            <a:pPr marL="0" indent="0">
              <a:buNone/>
            </a:pPr>
            <a:endParaRPr lang="en-US" dirty="0"/>
          </a:p>
          <a:p>
            <a:pPr marL="0" indent="0">
              <a:buNone/>
            </a:pPr>
            <a:endParaRPr lang="en-US" dirty="0"/>
          </a:p>
          <a:p>
            <a:pPr marL="0" indent="0">
              <a:buNone/>
            </a:pPr>
            <a:endParaRPr lang="en-US" dirty="0">
              <a:latin typeface="Arial Rounded MT Bold" panose="020F0704030504030204" pitchFamily="34" charset="0"/>
            </a:endParaRPr>
          </a:p>
        </p:txBody>
      </p:sp>
      <p:pic>
        <p:nvPicPr>
          <p:cNvPr id="5" name="Picture 4">
            <a:extLst>
              <a:ext uri="{FF2B5EF4-FFF2-40B4-BE49-F238E27FC236}">
                <a16:creationId xmlns:a16="http://schemas.microsoft.com/office/drawing/2014/main" id="{3F91B4D8-7077-4EB1-A153-48563D2A500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65808" y="5669280"/>
            <a:ext cx="1326192" cy="1188720"/>
          </a:xfrm>
          <a:prstGeom prst="rect">
            <a:avLst/>
          </a:prstGeom>
        </p:spPr>
      </p:pic>
      <p:pic>
        <p:nvPicPr>
          <p:cNvPr id="4" name="Picture 3">
            <a:extLst>
              <a:ext uri="{FF2B5EF4-FFF2-40B4-BE49-F238E27FC236}">
                <a16:creationId xmlns:a16="http://schemas.microsoft.com/office/drawing/2014/main" id="{19266A72-C6E7-493A-A4CB-C244827B21AC}"/>
              </a:ext>
            </a:extLst>
          </p:cNvPr>
          <p:cNvPicPr>
            <a:picLocks noChangeAspect="1"/>
          </p:cNvPicPr>
          <p:nvPr/>
        </p:nvPicPr>
        <p:blipFill>
          <a:blip r:embed="rId4"/>
          <a:stretch>
            <a:fillRect/>
          </a:stretch>
        </p:blipFill>
        <p:spPr>
          <a:xfrm>
            <a:off x="3756492" y="1429335"/>
            <a:ext cx="4679016" cy="5143918"/>
          </a:xfrm>
          <a:prstGeom prst="rect">
            <a:avLst/>
          </a:prstGeom>
        </p:spPr>
      </p:pic>
      <p:sp>
        <p:nvSpPr>
          <p:cNvPr id="6" name="TextBox 5">
            <a:extLst>
              <a:ext uri="{FF2B5EF4-FFF2-40B4-BE49-F238E27FC236}">
                <a16:creationId xmlns:a16="http://schemas.microsoft.com/office/drawing/2014/main" id="{1005E06F-F8A4-4678-B52F-1AF67D9BDACC}"/>
              </a:ext>
            </a:extLst>
          </p:cNvPr>
          <p:cNvSpPr txBox="1"/>
          <p:nvPr/>
        </p:nvSpPr>
        <p:spPr>
          <a:xfrm>
            <a:off x="763480" y="2104008"/>
            <a:ext cx="2645545" cy="3139321"/>
          </a:xfrm>
          <a:prstGeom prst="rect">
            <a:avLst/>
          </a:prstGeom>
          <a:noFill/>
        </p:spPr>
        <p:txBody>
          <a:bodyPr wrap="square" rtlCol="0">
            <a:spAutoFit/>
          </a:bodyPr>
          <a:lstStyle/>
          <a:p>
            <a:r>
              <a:rPr lang="en-US" sz="2200" dirty="0">
                <a:latin typeface="Palatino Linotype" panose="02040502050505030304" pitchFamily="18" charset="0"/>
              </a:rPr>
              <a:t>Here is a view of the secondary set of HCBS questions that </a:t>
            </a:r>
            <a:r>
              <a:rPr lang="en-US" sz="2200" i="1" dirty="0">
                <a:latin typeface="Palatino Linotype" panose="02040502050505030304" pitchFamily="18" charset="0"/>
              </a:rPr>
              <a:t>must</a:t>
            </a:r>
            <a:r>
              <a:rPr lang="en-US" sz="2200" dirty="0">
                <a:latin typeface="Palatino Linotype" panose="02040502050505030304" pitchFamily="18" charset="0"/>
              </a:rPr>
              <a:t> be answered when there is a “No” response to the initial set of HCBS questions.</a:t>
            </a:r>
          </a:p>
        </p:txBody>
      </p:sp>
      <p:pic>
        <p:nvPicPr>
          <p:cNvPr id="7" name="Picture 6">
            <a:extLst>
              <a:ext uri="{FF2B5EF4-FFF2-40B4-BE49-F238E27FC236}">
                <a16:creationId xmlns:a16="http://schemas.microsoft.com/office/drawing/2014/main" id="{91A2A763-7E75-48D6-93B2-C251388FCA79}"/>
              </a:ext>
            </a:extLst>
          </p:cNvPr>
          <p:cNvPicPr>
            <a:picLocks noChangeAspect="1"/>
          </p:cNvPicPr>
          <p:nvPr/>
        </p:nvPicPr>
        <p:blipFill>
          <a:blip r:embed="rId5"/>
          <a:stretch>
            <a:fillRect/>
          </a:stretch>
        </p:blipFill>
        <p:spPr>
          <a:xfrm>
            <a:off x="8578981" y="3379068"/>
            <a:ext cx="999831" cy="506012"/>
          </a:xfrm>
          <a:prstGeom prst="rect">
            <a:avLst/>
          </a:prstGeom>
        </p:spPr>
      </p:pic>
      <p:sp>
        <p:nvSpPr>
          <p:cNvPr id="9" name="Rectangle 8">
            <a:extLst>
              <a:ext uri="{FF2B5EF4-FFF2-40B4-BE49-F238E27FC236}">
                <a16:creationId xmlns:a16="http://schemas.microsoft.com/office/drawing/2014/main" id="{C0AFD1F8-219B-4BB6-99CF-4681A890D8CE}"/>
              </a:ext>
            </a:extLst>
          </p:cNvPr>
          <p:cNvSpPr/>
          <p:nvPr/>
        </p:nvSpPr>
        <p:spPr>
          <a:xfrm>
            <a:off x="9764946" y="3379068"/>
            <a:ext cx="1326192" cy="646331"/>
          </a:xfrm>
          <a:prstGeom prst="rect">
            <a:avLst/>
          </a:prstGeom>
        </p:spPr>
        <p:txBody>
          <a:bodyPr wrap="square">
            <a:spAutoFit/>
          </a:bodyPr>
          <a:lstStyle/>
          <a:p>
            <a:pPr lvl="0">
              <a:defRPr/>
            </a:pPr>
            <a:r>
              <a:rPr lang="en-US" dirty="0">
                <a:solidFill>
                  <a:prstClr val="black"/>
                </a:solidFill>
                <a:latin typeface="Palatino Linotype"/>
              </a:rPr>
              <a:t>View in </a:t>
            </a:r>
          </a:p>
          <a:p>
            <a:pPr lvl="0">
              <a:defRPr/>
            </a:pPr>
            <a:r>
              <a:rPr lang="en-US" dirty="0">
                <a:solidFill>
                  <a:prstClr val="black"/>
                </a:solidFill>
                <a:latin typeface="Palatino Linotype"/>
              </a:rPr>
              <a:t>MH-WIN</a:t>
            </a:r>
          </a:p>
        </p:txBody>
      </p:sp>
    </p:spTree>
    <p:extLst>
      <p:ext uri="{BB962C8B-B14F-4D97-AF65-F5344CB8AC3E}">
        <p14:creationId xmlns:p14="http://schemas.microsoft.com/office/powerpoint/2010/main" val="360060233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5DEB0B-F604-453F-A99A-3962B0C82D0F}"/>
              </a:ext>
            </a:extLst>
          </p:cNvPr>
          <p:cNvSpPr>
            <a:spLocks noGrp="1"/>
          </p:cNvSpPr>
          <p:nvPr>
            <p:ph type="title"/>
          </p:nvPr>
        </p:nvSpPr>
        <p:spPr/>
        <p:txBody>
          <a:bodyPr>
            <a:normAutofit/>
          </a:bodyPr>
          <a:lstStyle/>
          <a:p>
            <a:pPr algn="ctr"/>
            <a:r>
              <a:rPr lang="en-US" sz="3000" b="1" dirty="0">
                <a:solidFill>
                  <a:schemeClr val="accent1">
                    <a:lumMod val="50000"/>
                  </a:schemeClr>
                </a:solidFill>
                <a:latin typeface="Palatino Linotype" panose="02040502050505030304" pitchFamily="18" charset="0"/>
              </a:rPr>
              <a:t>HCBS Section of IPOS Generated with “No” Responses</a:t>
            </a:r>
          </a:p>
        </p:txBody>
      </p:sp>
      <p:sp>
        <p:nvSpPr>
          <p:cNvPr id="3" name="Content Placeholder 2">
            <a:extLst>
              <a:ext uri="{FF2B5EF4-FFF2-40B4-BE49-F238E27FC236}">
                <a16:creationId xmlns:a16="http://schemas.microsoft.com/office/drawing/2014/main" id="{B818F4E4-8A17-4BEA-806E-41155C967751}"/>
              </a:ext>
            </a:extLst>
          </p:cNvPr>
          <p:cNvSpPr>
            <a:spLocks noGrp="1"/>
          </p:cNvSpPr>
          <p:nvPr>
            <p:ph idx="1"/>
          </p:nvPr>
        </p:nvSpPr>
        <p:spPr/>
        <p:txBody>
          <a:bodyPr>
            <a:normAutofit/>
          </a:bodyPr>
          <a:lstStyle/>
          <a:p>
            <a:pPr marL="0" indent="0">
              <a:buNone/>
            </a:pPr>
            <a:r>
              <a:rPr lang="en-US" sz="2600" dirty="0">
                <a:latin typeface="Palatino Linotype" panose="02040502050505030304" pitchFamily="18" charset="0"/>
              </a:rPr>
              <a:t>Lets take a closer look at each question and the best way to respond to each.</a:t>
            </a:r>
          </a:p>
          <a:p>
            <a:pPr marL="0" indent="0">
              <a:buNone/>
            </a:pPr>
            <a:r>
              <a:rPr lang="en-US" sz="2600" dirty="0">
                <a:latin typeface="Palatino Linotype" panose="02040502050505030304" pitchFamily="18" charset="0"/>
              </a:rPr>
              <a:t>It is helpful to remember that the reason for modifications to the HCBS requirements must be based on medical necessity and an assessed need.  The needs may be due to a medial condition and or behavioral.</a:t>
            </a:r>
          </a:p>
          <a:p>
            <a:pPr marL="0" indent="0">
              <a:buNone/>
            </a:pPr>
            <a:endParaRPr lang="en-US" sz="2600" dirty="0">
              <a:latin typeface="Palatino Linotype" panose="02040502050505030304" pitchFamily="18" charset="0"/>
            </a:endParaRPr>
          </a:p>
          <a:p>
            <a:pPr marL="0" indent="0">
              <a:buNone/>
            </a:pPr>
            <a:r>
              <a:rPr lang="en-US" sz="2600" dirty="0">
                <a:latin typeface="Palatino Linotype" panose="02040502050505030304" pitchFamily="18" charset="0"/>
              </a:rPr>
              <a:t>First question . . . </a:t>
            </a:r>
          </a:p>
          <a:p>
            <a:pPr marL="0" indent="0">
              <a:buNone/>
            </a:pPr>
            <a:endParaRPr lang="en-US" sz="2600" dirty="0">
              <a:latin typeface="Palatino Linotype" panose="02040502050505030304" pitchFamily="18" charset="0"/>
            </a:endParaRPr>
          </a:p>
          <a:p>
            <a:pPr marL="0" indent="0">
              <a:buNone/>
            </a:pPr>
            <a:endParaRPr lang="en-US" dirty="0"/>
          </a:p>
          <a:p>
            <a:pPr marL="0" indent="0">
              <a:buNone/>
            </a:pPr>
            <a:endParaRPr lang="en-US" dirty="0"/>
          </a:p>
          <a:p>
            <a:pPr marL="0" indent="0">
              <a:buNone/>
            </a:pPr>
            <a:endParaRPr lang="en-US" dirty="0"/>
          </a:p>
          <a:p>
            <a:pPr marL="0" indent="0">
              <a:buNone/>
            </a:pPr>
            <a:endParaRPr lang="en-US" dirty="0">
              <a:latin typeface="Arial Rounded MT Bold" panose="020F0704030504030204" pitchFamily="34" charset="0"/>
            </a:endParaRPr>
          </a:p>
        </p:txBody>
      </p:sp>
      <p:pic>
        <p:nvPicPr>
          <p:cNvPr id="5" name="Picture 4">
            <a:extLst>
              <a:ext uri="{FF2B5EF4-FFF2-40B4-BE49-F238E27FC236}">
                <a16:creationId xmlns:a16="http://schemas.microsoft.com/office/drawing/2014/main" id="{3F91B4D8-7077-4EB1-A153-48563D2A500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65808" y="5669280"/>
            <a:ext cx="1326192" cy="1188720"/>
          </a:xfrm>
          <a:prstGeom prst="rect">
            <a:avLst/>
          </a:prstGeom>
        </p:spPr>
      </p:pic>
    </p:spTree>
    <p:extLst>
      <p:ext uri="{BB962C8B-B14F-4D97-AF65-F5344CB8AC3E}">
        <p14:creationId xmlns:p14="http://schemas.microsoft.com/office/powerpoint/2010/main" val="237952795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5DEB0B-F604-453F-A99A-3962B0C82D0F}"/>
              </a:ext>
            </a:extLst>
          </p:cNvPr>
          <p:cNvSpPr>
            <a:spLocks noGrp="1"/>
          </p:cNvSpPr>
          <p:nvPr>
            <p:ph type="title"/>
          </p:nvPr>
        </p:nvSpPr>
        <p:spPr/>
        <p:txBody>
          <a:bodyPr>
            <a:normAutofit/>
          </a:bodyPr>
          <a:lstStyle/>
          <a:p>
            <a:pPr algn="ctr"/>
            <a:r>
              <a:rPr lang="en-US" sz="3000" b="1" dirty="0">
                <a:solidFill>
                  <a:schemeClr val="accent1">
                    <a:lumMod val="50000"/>
                  </a:schemeClr>
                </a:solidFill>
                <a:latin typeface="Palatino Linotype" panose="02040502050505030304" pitchFamily="18" charset="0"/>
              </a:rPr>
              <a:t>HCBS Section of IPOS Generated with “No” Responses</a:t>
            </a:r>
          </a:p>
        </p:txBody>
      </p:sp>
      <p:sp>
        <p:nvSpPr>
          <p:cNvPr id="3" name="Content Placeholder 2">
            <a:extLst>
              <a:ext uri="{FF2B5EF4-FFF2-40B4-BE49-F238E27FC236}">
                <a16:creationId xmlns:a16="http://schemas.microsoft.com/office/drawing/2014/main" id="{B818F4E4-8A17-4BEA-806E-41155C967751}"/>
              </a:ext>
            </a:extLst>
          </p:cNvPr>
          <p:cNvSpPr>
            <a:spLocks noGrp="1"/>
          </p:cNvSpPr>
          <p:nvPr>
            <p:ph idx="1"/>
          </p:nvPr>
        </p:nvSpPr>
        <p:spPr/>
        <p:txBody>
          <a:bodyPr>
            <a:normAutofit/>
          </a:bodyPr>
          <a:lstStyle/>
          <a:p>
            <a:pPr marL="0" indent="0">
              <a:buNone/>
            </a:pPr>
            <a:r>
              <a:rPr lang="en-US" b="1" dirty="0">
                <a:latin typeface="Palatino Linotype" panose="02040502050505030304" pitchFamily="18" charset="0"/>
              </a:rPr>
              <a:t>What is the HCBS right or freedom of movement that is being restricted? </a:t>
            </a:r>
          </a:p>
          <a:p>
            <a:pPr marL="0" indent="0">
              <a:buNone/>
            </a:pPr>
            <a:r>
              <a:rPr lang="en-US" sz="2600" dirty="0">
                <a:latin typeface="Palatino Linotype" panose="02040502050505030304" pitchFamily="18" charset="0"/>
              </a:rPr>
              <a:t>What HCBS criteria is not being met or is being limited or denied?</a:t>
            </a:r>
          </a:p>
          <a:p>
            <a:pPr marL="0" indent="0">
              <a:buNone/>
            </a:pPr>
            <a:r>
              <a:rPr lang="en-US" sz="2600" dirty="0">
                <a:latin typeface="Palatino Linotype" panose="02040502050505030304" pitchFamily="18" charset="0"/>
              </a:rPr>
              <a:t>Identify the question in the HCBS Section of the IPOS that was responded to with a “No” answer.  </a:t>
            </a:r>
          </a:p>
          <a:p>
            <a:pPr marL="0" indent="0">
              <a:buNone/>
            </a:pPr>
            <a:r>
              <a:rPr lang="en-US" sz="2600" dirty="0">
                <a:latin typeface="Palatino Linotype" panose="02040502050505030304" pitchFamily="18" charset="0"/>
              </a:rPr>
              <a:t>Is it choice of housing/roommate, privacy (locks on doors), community access/participation?</a:t>
            </a:r>
          </a:p>
          <a:p>
            <a:pPr marL="0" indent="0">
              <a:buNone/>
            </a:pPr>
            <a:r>
              <a:rPr lang="en-US" sz="2600" dirty="0">
                <a:latin typeface="Palatino Linotype" panose="02040502050505030304" pitchFamily="18" charset="0"/>
              </a:rPr>
              <a:t>If there was more than one “No” response, list </a:t>
            </a:r>
            <a:r>
              <a:rPr lang="en-US" sz="2600" i="1" dirty="0">
                <a:latin typeface="Palatino Linotype" panose="02040502050505030304" pitchFamily="18" charset="0"/>
              </a:rPr>
              <a:t>all</a:t>
            </a:r>
            <a:r>
              <a:rPr lang="en-US" sz="2600" dirty="0">
                <a:latin typeface="Palatino Linotype" panose="02040502050505030304" pitchFamily="18" charset="0"/>
              </a:rPr>
              <a:t> of them here.</a:t>
            </a:r>
          </a:p>
          <a:p>
            <a:pPr marL="0" indent="0">
              <a:buNone/>
            </a:pPr>
            <a:endParaRPr lang="en-US" dirty="0"/>
          </a:p>
          <a:p>
            <a:pPr marL="0" indent="0">
              <a:buNone/>
            </a:pPr>
            <a:endParaRPr lang="en-US" dirty="0"/>
          </a:p>
          <a:p>
            <a:pPr marL="0" indent="0">
              <a:buNone/>
            </a:pPr>
            <a:endParaRPr lang="en-US" dirty="0"/>
          </a:p>
          <a:p>
            <a:pPr marL="0" indent="0">
              <a:buNone/>
            </a:pPr>
            <a:endParaRPr lang="en-US" dirty="0">
              <a:latin typeface="Arial Rounded MT Bold" panose="020F0704030504030204" pitchFamily="34" charset="0"/>
            </a:endParaRPr>
          </a:p>
        </p:txBody>
      </p:sp>
      <p:pic>
        <p:nvPicPr>
          <p:cNvPr id="5" name="Picture 4">
            <a:extLst>
              <a:ext uri="{FF2B5EF4-FFF2-40B4-BE49-F238E27FC236}">
                <a16:creationId xmlns:a16="http://schemas.microsoft.com/office/drawing/2014/main" id="{3F91B4D8-7077-4EB1-A153-48563D2A500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65808" y="5669280"/>
            <a:ext cx="1326192" cy="1188720"/>
          </a:xfrm>
          <a:prstGeom prst="rect">
            <a:avLst/>
          </a:prstGeom>
        </p:spPr>
      </p:pic>
    </p:spTree>
    <p:extLst>
      <p:ext uri="{BB962C8B-B14F-4D97-AF65-F5344CB8AC3E}">
        <p14:creationId xmlns:p14="http://schemas.microsoft.com/office/powerpoint/2010/main" val="38593948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5DEB0B-F604-453F-A99A-3962B0C82D0F}"/>
              </a:ext>
            </a:extLst>
          </p:cNvPr>
          <p:cNvSpPr>
            <a:spLocks noGrp="1"/>
          </p:cNvSpPr>
          <p:nvPr>
            <p:ph type="title"/>
          </p:nvPr>
        </p:nvSpPr>
        <p:spPr/>
        <p:txBody>
          <a:bodyPr/>
          <a:lstStyle/>
          <a:p>
            <a:pPr algn="ctr"/>
            <a:r>
              <a:rPr lang="en-US" b="1" dirty="0">
                <a:solidFill>
                  <a:schemeClr val="accent1">
                    <a:lumMod val="50000"/>
                  </a:schemeClr>
                </a:solidFill>
                <a:latin typeface="Palatino Linotype" panose="02040502050505030304" pitchFamily="18" charset="0"/>
              </a:rPr>
              <a:t>HCBS Final Rule</a:t>
            </a:r>
            <a:endParaRPr lang="en-US" b="1" dirty="0">
              <a:latin typeface="Palatino Linotype" panose="02040502050505030304" pitchFamily="18" charset="0"/>
            </a:endParaRPr>
          </a:p>
        </p:txBody>
      </p:sp>
      <p:sp>
        <p:nvSpPr>
          <p:cNvPr id="3" name="Content Placeholder 2">
            <a:extLst>
              <a:ext uri="{FF2B5EF4-FFF2-40B4-BE49-F238E27FC236}">
                <a16:creationId xmlns:a16="http://schemas.microsoft.com/office/drawing/2014/main" id="{B818F4E4-8A17-4BEA-806E-41155C967751}"/>
              </a:ext>
            </a:extLst>
          </p:cNvPr>
          <p:cNvSpPr>
            <a:spLocks noGrp="1"/>
          </p:cNvSpPr>
          <p:nvPr>
            <p:ph idx="1"/>
          </p:nvPr>
        </p:nvSpPr>
        <p:spPr>
          <a:xfrm>
            <a:off x="838200" y="1504315"/>
            <a:ext cx="10515600" cy="4351338"/>
          </a:xfrm>
        </p:spPr>
        <p:txBody>
          <a:bodyPr vert="horz" lIns="91440" tIns="45720" rIns="91440" bIns="45720" rtlCol="0" anchor="t">
            <a:normAutofit/>
          </a:bodyPr>
          <a:lstStyle/>
          <a:p>
            <a:pPr marL="0" indent="0">
              <a:buNone/>
            </a:pPr>
            <a:endParaRPr lang="en-US" dirty="0">
              <a:latin typeface="Palatino Linotype" panose="02040502050505030304" pitchFamily="18" charset="0"/>
            </a:endParaRPr>
          </a:p>
          <a:p>
            <a:pPr marL="0" indent="0">
              <a:buNone/>
            </a:pPr>
            <a:r>
              <a:rPr lang="en-US" dirty="0">
                <a:latin typeface="Palatino Linotype" panose="02040502050505030304" pitchFamily="18" charset="0"/>
              </a:rPr>
              <a:t>In January 2014, the Centers for Medicare and Medicaid Services (CMS) announced a Final Rule on HCBS.</a:t>
            </a:r>
          </a:p>
          <a:p>
            <a:pPr marL="0" indent="0">
              <a:buNone/>
            </a:pPr>
            <a:endParaRPr lang="en-US" dirty="0">
              <a:latin typeface="Palatino Linotype" panose="02040502050505030304" pitchFamily="18" charset="0"/>
            </a:endParaRPr>
          </a:p>
          <a:p>
            <a:pPr marL="0" indent="0">
              <a:buNone/>
            </a:pPr>
            <a:r>
              <a:rPr lang="en-US" dirty="0">
                <a:latin typeface="Palatino Linotype" panose="02040502050505030304" pitchFamily="18" charset="0"/>
              </a:rPr>
              <a:t>The HCBS Final Rule protects an individual’s right to privacy, dignity, respect and freedom.  It protects the right for individuals to make choices about where to live and work, and how to be a part of their community.</a:t>
            </a:r>
          </a:p>
          <a:p>
            <a:pPr marL="0" indent="0">
              <a:buNone/>
            </a:pPr>
            <a:endParaRPr lang="en-US" dirty="0">
              <a:latin typeface="Arial Rounded MT Bold" panose="020F0704030504030204" pitchFamily="34" charset="0"/>
            </a:endParaRPr>
          </a:p>
          <a:p>
            <a:pPr marL="0" indent="0">
              <a:buNone/>
            </a:pPr>
            <a:endParaRPr lang="en-US" dirty="0">
              <a:latin typeface="Arial Rounded MT Bold" panose="020F0704030504030204" pitchFamily="34" charset="0"/>
            </a:endParaRPr>
          </a:p>
        </p:txBody>
      </p:sp>
      <p:pic>
        <p:nvPicPr>
          <p:cNvPr id="5" name="Picture 4">
            <a:extLst>
              <a:ext uri="{FF2B5EF4-FFF2-40B4-BE49-F238E27FC236}">
                <a16:creationId xmlns:a16="http://schemas.microsoft.com/office/drawing/2014/main" id="{51FFD913-93FB-45ED-BF2B-7C4AB0D6E46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65808" y="5669280"/>
            <a:ext cx="1326192" cy="1188720"/>
          </a:xfrm>
          <a:prstGeom prst="rect">
            <a:avLst/>
          </a:prstGeom>
        </p:spPr>
      </p:pic>
    </p:spTree>
    <p:extLst>
      <p:ext uri="{BB962C8B-B14F-4D97-AF65-F5344CB8AC3E}">
        <p14:creationId xmlns:p14="http://schemas.microsoft.com/office/powerpoint/2010/main" val="146534935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5DEB0B-F604-453F-A99A-3962B0C82D0F}"/>
              </a:ext>
            </a:extLst>
          </p:cNvPr>
          <p:cNvSpPr>
            <a:spLocks noGrp="1"/>
          </p:cNvSpPr>
          <p:nvPr>
            <p:ph type="title"/>
          </p:nvPr>
        </p:nvSpPr>
        <p:spPr/>
        <p:txBody>
          <a:bodyPr>
            <a:normAutofit/>
          </a:bodyPr>
          <a:lstStyle/>
          <a:p>
            <a:pPr algn="ctr"/>
            <a:r>
              <a:rPr lang="en-US" sz="3000" b="1" dirty="0">
                <a:solidFill>
                  <a:schemeClr val="accent1">
                    <a:lumMod val="50000"/>
                  </a:schemeClr>
                </a:solidFill>
                <a:latin typeface="Palatino Linotype" panose="02040502050505030304" pitchFamily="18" charset="0"/>
              </a:rPr>
              <a:t>HCBS Section of IPOS Generated with “No” Responses</a:t>
            </a:r>
            <a:endParaRPr lang="en-US" sz="3000" b="1" dirty="0">
              <a:latin typeface="Palatino Linotype" panose="02040502050505030304" pitchFamily="18" charset="0"/>
            </a:endParaRPr>
          </a:p>
        </p:txBody>
      </p:sp>
      <p:sp>
        <p:nvSpPr>
          <p:cNvPr id="3" name="Content Placeholder 2">
            <a:extLst>
              <a:ext uri="{FF2B5EF4-FFF2-40B4-BE49-F238E27FC236}">
                <a16:creationId xmlns:a16="http://schemas.microsoft.com/office/drawing/2014/main" id="{B818F4E4-8A17-4BEA-806E-41155C967751}"/>
              </a:ext>
            </a:extLst>
          </p:cNvPr>
          <p:cNvSpPr>
            <a:spLocks noGrp="1"/>
          </p:cNvSpPr>
          <p:nvPr>
            <p:ph idx="1"/>
          </p:nvPr>
        </p:nvSpPr>
        <p:spPr/>
        <p:txBody>
          <a:bodyPr>
            <a:normAutofit fontScale="92500"/>
          </a:bodyPr>
          <a:lstStyle/>
          <a:p>
            <a:pPr marL="0" indent="0">
              <a:buNone/>
            </a:pPr>
            <a:r>
              <a:rPr lang="en-US" b="1" dirty="0">
                <a:latin typeface="Palatino Linotype" panose="02040502050505030304" pitchFamily="18" charset="0"/>
              </a:rPr>
              <a:t>What is the HCBS right or freedom of movement that is being restricted? </a:t>
            </a:r>
            <a:r>
              <a:rPr lang="en-US" sz="2200" b="1" dirty="0">
                <a:latin typeface="Palatino Linotype" panose="02040502050505030304" pitchFamily="18" charset="0"/>
              </a:rPr>
              <a:t>(cont.)</a:t>
            </a:r>
          </a:p>
          <a:p>
            <a:pPr marL="0" indent="0">
              <a:buNone/>
            </a:pPr>
            <a:r>
              <a:rPr lang="en-US" sz="2600" dirty="0">
                <a:latin typeface="Palatino Linotype" panose="02040502050505030304" pitchFamily="18" charset="0"/>
              </a:rPr>
              <a:t>The following responses are not acceptable:</a:t>
            </a:r>
          </a:p>
          <a:p>
            <a:r>
              <a:rPr lang="en-US" sz="2600" dirty="0">
                <a:latin typeface="Palatino Linotype" panose="02040502050505030304" pitchFamily="18" charset="0"/>
              </a:rPr>
              <a:t> “No rights are being restricted. [Member] does not have the ability to express certain wants.”</a:t>
            </a:r>
          </a:p>
          <a:p>
            <a:r>
              <a:rPr lang="en-US" sz="2600" dirty="0">
                <a:latin typeface="Palatino Linotype" panose="02040502050505030304" pitchFamily="18" charset="0"/>
              </a:rPr>
              <a:t>“None” or “N/A”</a:t>
            </a:r>
          </a:p>
          <a:p>
            <a:r>
              <a:rPr lang="en-US" sz="2600" dirty="0">
                <a:latin typeface="Palatino Linotype" panose="02040502050505030304" pitchFamily="18" charset="0"/>
              </a:rPr>
              <a:t>“N/A Locks did not come on the doors.”</a:t>
            </a:r>
          </a:p>
          <a:p>
            <a:pPr marL="0" indent="0">
              <a:buNone/>
            </a:pPr>
            <a:r>
              <a:rPr lang="en-US" dirty="0">
                <a:latin typeface="Palatino Linotype" panose="02040502050505030304" pitchFamily="18" charset="0"/>
              </a:rPr>
              <a:t>If one of the questions in the HCBS Section of the IPOS was responded to with a “No” answer, than one of the HCBS requirements is being restricted / limited and justification must be documented in the IPOS.</a:t>
            </a:r>
          </a:p>
          <a:p>
            <a:pPr marL="0" indent="0">
              <a:buNone/>
            </a:pPr>
            <a:endParaRPr lang="en-US" dirty="0"/>
          </a:p>
          <a:p>
            <a:pPr marL="0" indent="0">
              <a:buNone/>
            </a:pPr>
            <a:endParaRPr lang="en-US" dirty="0"/>
          </a:p>
          <a:p>
            <a:pPr marL="0" indent="0">
              <a:buNone/>
            </a:pPr>
            <a:endParaRPr lang="en-US" dirty="0">
              <a:latin typeface="Arial Rounded MT Bold" panose="020F0704030504030204" pitchFamily="34" charset="0"/>
            </a:endParaRPr>
          </a:p>
        </p:txBody>
      </p:sp>
      <p:pic>
        <p:nvPicPr>
          <p:cNvPr id="5" name="Picture 4">
            <a:extLst>
              <a:ext uri="{FF2B5EF4-FFF2-40B4-BE49-F238E27FC236}">
                <a16:creationId xmlns:a16="http://schemas.microsoft.com/office/drawing/2014/main" id="{D34A43F6-06CE-4601-B085-5F72E3F463F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65808" y="5669280"/>
            <a:ext cx="1326192" cy="1188720"/>
          </a:xfrm>
          <a:prstGeom prst="rect">
            <a:avLst/>
          </a:prstGeom>
        </p:spPr>
      </p:pic>
    </p:spTree>
    <p:extLst>
      <p:ext uri="{BB962C8B-B14F-4D97-AF65-F5344CB8AC3E}">
        <p14:creationId xmlns:p14="http://schemas.microsoft.com/office/powerpoint/2010/main" val="352246299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5DEB0B-F604-453F-A99A-3962B0C82D0F}"/>
              </a:ext>
            </a:extLst>
          </p:cNvPr>
          <p:cNvSpPr>
            <a:spLocks noGrp="1"/>
          </p:cNvSpPr>
          <p:nvPr>
            <p:ph type="title"/>
          </p:nvPr>
        </p:nvSpPr>
        <p:spPr/>
        <p:txBody>
          <a:bodyPr>
            <a:normAutofit/>
          </a:bodyPr>
          <a:lstStyle/>
          <a:p>
            <a:pPr algn="ctr"/>
            <a:r>
              <a:rPr lang="en-US" sz="3000" b="1" dirty="0">
                <a:solidFill>
                  <a:srgbClr val="4472C4">
                    <a:lumMod val="50000"/>
                  </a:srgbClr>
                </a:solidFill>
                <a:latin typeface="Palatino Linotype" panose="02040502050505030304" pitchFamily="18" charset="0"/>
              </a:rPr>
              <a:t>HCBS Section of IPOS Generated with “No” Responses</a:t>
            </a:r>
            <a:endParaRPr lang="en-US" sz="3000" b="1" dirty="0">
              <a:latin typeface="Palatino Linotype" panose="02040502050505030304" pitchFamily="18" charset="0"/>
            </a:endParaRPr>
          </a:p>
        </p:txBody>
      </p:sp>
      <p:sp>
        <p:nvSpPr>
          <p:cNvPr id="3" name="Content Placeholder 2">
            <a:extLst>
              <a:ext uri="{FF2B5EF4-FFF2-40B4-BE49-F238E27FC236}">
                <a16:creationId xmlns:a16="http://schemas.microsoft.com/office/drawing/2014/main" id="{B818F4E4-8A17-4BEA-806E-41155C967751}"/>
              </a:ext>
            </a:extLst>
          </p:cNvPr>
          <p:cNvSpPr>
            <a:spLocks noGrp="1"/>
          </p:cNvSpPr>
          <p:nvPr>
            <p:ph idx="1"/>
          </p:nvPr>
        </p:nvSpPr>
        <p:spPr/>
        <p:txBody>
          <a:bodyPr/>
          <a:lstStyle/>
          <a:p>
            <a:pPr marL="0" indent="0">
              <a:buNone/>
            </a:pPr>
            <a:r>
              <a:rPr lang="en-US" b="1" dirty="0">
                <a:latin typeface="Palatino Linotype" panose="02040502050505030304" pitchFamily="18" charset="0"/>
              </a:rPr>
              <a:t>Is there an assessment that identifies the specific medical conditions or behavioral needs that the modifications/limitations are addressing? </a:t>
            </a:r>
            <a:r>
              <a:rPr lang="en-US" sz="2400" dirty="0">
                <a:latin typeface="Palatino Linotype" panose="02040502050505030304" pitchFamily="18" charset="0"/>
              </a:rPr>
              <a:t>(Reminder: if limitations are for behavioral needs, the BTPRC section must also be completed)</a:t>
            </a:r>
          </a:p>
          <a:p>
            <a:pPr marL="0" indent="0">
              <a:buNone/>
            </a:pPr>
            <a:r>
              <a:rPr lang="en-US" sz="2600" dirty="0">
                <a:latin typeface="Palatino Linotype" panose="02040502050505030304" pitchFamily="18" charset="0"/>
              </a:rPr>
              <a:t>Examples of assessments documenting medical conditions might be the IBPS, physical exam, psychiatric evaluation, nursing assessment, or physical therapist / occupational therapist evaluation</a:t>
            </a:r>
          </a:p>
          <a:p>
            <a:pPr marL="0" indent="0">
              <a:buNone/>
            </a:pPr>
            <a:r>
              <a:rPr lang="en-US" sz="2600" dirty="0">
                <a:latin typeface="Palatino Linotype" panose="02040502050505030304" pitchFamily="18" charset="0"/>
              </a:rPr>
              <a:t>Examples of assessments documenting behavioral needs might be physical exam, nursing assessment, psychiatric evaluation, psychological assessment, behaviorist or ABA assessment.</a:t>
            </a:r>
          </a:p>
          <a:p>
            <a:pPr marL="0" indent="0">
              <a:buNone/>
            </a:pPr>
            <a:endParaRPr lang="en-US" dirty="0"/>
          </a:p>
          <a:p>
            <a:pPr marL="0" indent="0">
              <a:buNone/>
            </a:pPr>
            <a:endParaRPr lang="en-US" dirty="0">
              <a:latin typeface="Arial Rounded MT Bold" panose="020F0704030504030204" pitchFamily="34" charset="0"/>
            </a:endParaRPr>
          </a:p>
        </p:txBody>
      </p:sp>
      <p:pic>
        <p:nvPicPr>
          <p:cNvPr id="5" name="Picture 4">
            <a:extLst>
              <a:ext uri="{FF2B5EF4-FFF2-40B4-BE49-F238E27FC236}">
                <a16:creationId xmlns:a16="http://schemas.microsoft.com/office/drawing/2014/main" id="{59AD66CA-7F66-490B-83DA-B8354983C62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65808" y="5669280"/>
            <a:ext cx="1326192" cy="1188720"/>
          </a:xfrm>
          <a:prstGeom prst="rect">
            <a:avLst/>
          </a:prstGeom>
        </p:spPr>
      </p:pic>
    </p:spTree>
    <p:extLst>
      <p:ext uri="{BB962C8B-B14F-4D97-AF65-F5344CB8AC3E}">
        <p14:creationId xmlns:p14="http://schemas.microsoft.com/office/powerpoint/2010/main" val="18717493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5DEB0B-F604-453F-A99A-3962B0C82D0F}"/>
              </a:ext>
            </a:extLst>
          </p:cNvPr>
          <p:cNvSpPr>
            <a:spLocks noGrp="1"/>
          </p:cNvSpPr>
          <p:nvPr>
            <p:ph type="title"/>
          </p:nvPr>
        </p:nvSpPr>
        <p:spPr/>
        <p:txBody>
          <a:bodyPr>
            <a:normAutofit/>
          </a:bodyPr>
          <a:lstStyle/>
          <a:p>
            <a:pPr algn="ctr"/>
            <a:r>
              <a:rPr lang="en-US" sz="3000" b="1" dirty="0">
                <a:solidFill>
                  <a:srgbClr val="4472C4">
                    <a:lumMod val="50000"/>
                  </a:srgbClr>
                </a:solidFill>
                <a:latin typeface="Palatino Linotype" panose="02040502050505030304" pitchFamily="18" charset="0"/>
              </a:rPr>
              <a:t>HCBS Section of IPOS Generated with “No” Responses</a:t>
            </a:r>
            <a:endParaRPr lang="en-US" sz="3000" b="1" dirty="0">
              <a:latin typeface="Palatino Linotype" panose="02040502050505030304" pitchFamily="18" charset="0"/>
            </a:endParaRPr>
          </a:p>
        </p:txBody>
      </p:sp>
      <p:sp>
        <p:nvSpPr>
          <p:cNvPr id="3" name="Content Placeholder 2">
            <a:extLst>
              <a:ext uri="{FF2B5EF4-FFF2-40B4-BE49-F238E27FC236}">
                <a16:creationId xmlns:a16="http://schemas.microsoft.com/office/drawing/2014/main" id="{B818F4E4-8A17-4BEA-806E-41155C967751}"/>
              </a:ext>
            </a:extLst>
          </p:cNvPr>
          <p:cNvSpPr>
            <a:spLocks noGrp="1"/>
          </p:cNvSpPr>
          <p:nvPr>
            <p:ph idx="1"/>
          </p:nvPr>
        </p:nvSpPr>
        <p:spPr/>
        <p:txBody>
          <a:bodyPr/>
          <a:lstStyle/>
          <a:p>
            <a:pPr marL="0" indent="0">
              <a:buNone/>
            </a:pPr>
            <a:r>
              <a:rPr lang="en-US" b="1" dirty="0">
                <a:latin typeface="Palatino Linotype" panose="02040502050505030304" pitchFamily="18" charset="0"/>
              </a:rPr>
              <a:t>Is there an assessment that identifies the specific medical conditions or behavioral needs that the modifications/limitations are addressing? </a:t>
            </a:r>
            <a:r>
              <a:rPr lang="en-US" sz="2400" dirty="0">
                <a:latin typeface="Palatino Linotype" panose="02040502050505030304" pitchFamily="18" charset="0"/>
              </a:rPr>
              <a:t>(Reminder: if limitations are for behavioral needs, the BTPRC section must also be completed) </a:t>
            </a:r>
            <a:r>
              <a:rPr lang="en-US" sz="2400" b="1" dirty="0">
                <a:latin typeface="Palatino Linotype" panose="02040502050505030304" pitchFamily="18" charset="0"/>
              </a:rPr>
              <a:t>(cont.)</a:t>
            </a:r>
            <a:endParaRPr lang="en-US" sz="2400" dirty="0">
              <a:latin typeface="Palatino Linotype" panose="02040502050505030304" pitchFamily="18" charset="0"/>
            </a:endParaRPr>
          </a:p>
          <a:p>
            <a:pPr marL="0" indent="0">
              <a:buNone/>
            </a:pPr>
            <a:r>
              <a:rPr lang="en-US" sz="2600" dirty="0">
                <a:latin typeface="Palatino Linotype" panose="02040502050505030304" pitchFamily="18" charset="0"/>
              </a:rPr>
              <a:t>Document the type and date of the assessment / evaluation report that identifies the specific individualized medical condition or behavioral need resulting in the limitation.</a:t>
            </a:r>
          </a:p>
          <a:p>
            <a:pPr marL="0" indent="0">
              <a:buNone/>
            </a:pPr>
            <a:endParaRPr lang="en-US" dirty="0"/>
          </a:p>
          <a:p>
            <a:pPr marL="0" indent="0">
              <a:buNone/>
            </a:pPr>
            <a:endParaRPr lang="en-US" dirty="0">
              <a:latin typeface="Arial Rounded MT Bold" panose="020F0704030504030204" pitchFamily="34" charset="0"/>
            </a:endParaRPr>
          </a:p>
        </p:txBody>
      </p:sp>
      <p:pic>
        <p:nvPicPr>
          <p:cNvPr id="5" name="Picture 4">
            <a:extLst>
              <a:ext uri="{FF2B5EF4-FFF2-40B4-BE49-F238E27FC236}">
                <a16:creationId xmlns:a16="http://schemas.microsoft.com/office/drawing/2014/main" id="{59AD66CA-7F66-490B-83DA-B8354983C62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65808" y="5669280"/>
            <a:ext cx="1326192" cy="1188720"/>
          </a:xfrm>
          <a:prstGeom prst="rect">
            <a:avLst/>
          </a:prstGeom>
        </p:spPr>
      </p:pic>
    </p:spTree>
    <p:extLst>
      <p:ext uri="{BB962C8B-B14F-4D97-AF65-F5344CB8AC3E}">
        <p14:creationId xmlns:p14="http://schemas.microsoft.com/office/powerpoint/2010/main" val="419145901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5DEB0B-F604-453F-A99A-3962B0C82D0F}"/>
              </a:ext>
            </a:extLst>
          </p:cNvPr>
          <p:cNvSpPr>
            <a:spLocks noGrp="1"/>
          </p:cNvSpPr>
          <p:nvPr>
            <p:ph type="title"/>
          </p:nvPr>
        </p:nvSpPr>
        <p:spPr/>
        <p:txBody>
          <a:bodyPr>
            <a:normAutofit/>
          </a:bodyPr>
          <a:lstStyle/>
          <a:p>
            <a:pPr algn="ctr"/>
            <a:r>
              <a:rPr lang="en-US" sz="3000" b="1" dirty="0">
                <a:solidFill>
                  <a:srgbClr val="4472C4">
                    <a:lumMod val="50000"/>
                  </a:srgbClr>
                </a:solidFill>
                <a:latin typeface="Palatino Linotype" panose="02040502050505030304" pitchFamily="18" charset="0"/>
              </a:rPr>
              <a:t>HCBS Section of IPOS Generated with “No” Responses</a:t>
            </a:r>
            <a:endParaRPr lang="en-US" sz="3000" b="1" dirty="0">
              <a:latin typeface="Palatino Linotype" panose="02040502050505030304" pitchFamily="18" charset="0"/>
            </a:endParaRPr>
          </a:p>
        </p:txBody>
      </p:sp>
      <p:sp>
        <p:nvSpPr>
          <p:cNvPr id="3" name="Content Placeholder 2">
            <a:extLst>
              <a:ext uri="{FF2B5EF4-FFF2-40B4-BE49-F238E27FC236}">
                <a16:creationId xmlns:a16="http://schemas.microsoft.com/office/drawing/2014/main" id="{B818F4E4-8A17-4BEA-806E-41155C967751}"/>
              </a:ext>
            </a:extLst>
          </p:cNvPr>
          <p:cNvSpPr>
            <a:spLocks noGrp="1"/>
          </p:cNvSpPr>
          <p:nvPr>
            <p:ph idx="1"/>
          </p:nvPr>
        </p:nvSpPr>
        <p:spPr/>
        <p:txBody>
          <a:bodyPr>
            <a:normAutofit lnSpcReduction="10000"/>
          </a:bodyPr>
          <a:lstStyle/>
          <a:p>
            <a:pPr marL="0" indent="0">
              <a:buNone/>
            </a:pPr>
            <a:r>
              <a:rPr lang="en-US" b="1" dirty="0">
                <a:latin typeface="Palatino Linotype" panose="02040502050505030304" pitchFamily="18" charset="0"/>
              </a:rPr>
              <a:t>What were the positive, or less intrusive methods, that were tried but did not work?  </a:t>
            </a:r>
          </a:p>
          <a:p>
            <a:pPr marL="0" indent="0">
              <a:buNone/>
            </a:pPr>
            <a:r>
              <a:rPr lang="en-US" dirty="0">
                <a:latin typeface="Palatino Linotype" panose="02040502050505030304" pitchFamily="18" charset="0"/>
              </a:rPr>
              <a:t>This information may be documented in the assessment that identifies the need or inquire with the member and or legal representative.</a:t>
            </a:r>
          </a:p>
          <a:p>
            <a:pPr marL="0" indent="0">
              <a:buNone/>
            </a:pPr>
            <a:r>
              <a:rPr lang="en-US" dirty="0">
                <a:latin typeface="Palatino Linotype" panose="02040502050505030304" pitchFamily="18" charset="0"/>
              </a:rPr>
              <a:t>This information will be very individualized based on the medical condition or behavioral needs of the member.  </a:t>
            </a:r>
          </a:p>
          <a:p>
            <a:pPr marL="0" indent="0">
              <a:buNone/>
            </a:pPr>
            <a:r>
              <a:rPr lang="en-US" sz="2400" dirty="0">
                <a:latin typeface="Palatino Linotype" panose="02040502050505030304" pitchFamily="18" charset="0"/>
              </a:rPr>
              <a:t>However, some examples of less intrusive methods might be no medications, different medications, positive reinforcement of appropriate behaviors without other interventions or, a lesser amount, scope, frequency, duration, of an intervention.</a:t>
            </a:r>
            <a:endParaRPr lang="en-US" sz="2400" dirty="0"/>
          </a:p>
          <a:p>
            <a:pPr marL="0" indent="0">
              <a:buNone/>
            </a:pPr>
            <a:endParaRPr lang="en-US" dirty="0"/>
          </a:p>
          <a:p>
            <a:pPr marL="0" indent="0">
              <a:buNone/>
            </a:pPr>
            <a:endParaRPr lang="en-US" dirty="0"/>
          </a:p>
          <a:p>
            <a:pPr marL="0" indent="0">
              <a:buNone/>
            </a:pPr>
            <a:endParaRPr lang="en-US" dirty="0">
              <a:latin typeface="Arial Rounded MT Bold" panose="020F0704030504030204" pitchFamily="34" charset="0"/>
            </a:endParaRPr>
          </a:p>
        </p:txBody>
      </p:sp>
      <p:pic>
        <p:nvPicPr>
          <p:cNvPr id="7" name="Picture 6">
            <a:extLst>
              <a:ext uri="{FF2B5EF4-FFF2-40B4-BE49-F238E27FC236}">
                <a16:creationId xmlns:a16="http://schemas.microsoft.com/office/drawing/2014/main" id="{7DB0D802-401B-4EB3-B5C3-267E427947B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65808" y="5669280"/>
            <a:ext cx="1326192" cy="1188720"/>
          </a:xfrm>
          <a:prstGeom prst="rect">
            <a:avLst/>
          </a:prstGeom>
        </p:spPr>
      </p:pic>
    </p:spTree>
    <p:extLst>
      <p:ext uri="{BB962C8B-B14F-4D97-AF65-F5344CB8AC3E}">
        <p14:creationId xmlns:p14="http://schemas.microsoft.com/office/powerpoint/2010/main" val="374609256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5DEB0B-F604-453F-A99A-3962B0C82D0F}"/>
              </a:ext>
            </a:extLst>
          </p:cNvPr>
          <p:cNvSpPr>
            <a:spLocks noGrp="1"/>
          </p:cNvSpPr>
          <p:nvPr>
            <p:ph type="title"/>
          </p:nvPr>
        </p:nvSpPr>
        <p:spPr/>
        <p:txBody>
          <a:bodyPr>
            <a:normAutofit/>
          </a:bodyPr>
          <a:lstStyle/>
          <a:p>
            <a:pPr algn="ctr"/>
            <a:r>
              <a:rPr lang="en-US" sz="3000" b="1" dirty="0">
                <a:solidFill>
                  <a:srgbClr val="4472C4">
                    <a:lumMod val="50000"/>
                  </a:srgbClr>
                </a:solidFill>
                <a:latin typeface="Palatino Linotype" panose="02040502050505030304" pitchFamily="18" charset="0"/>
              </a:rPr>
              <a:t>HCBS Section of IPOS Generated with “No” Responses</a:t>
            </a:r>
            <a:endParaRPr lang="en-US" sz="3000" b="1" dirty="0">
              <a:latin typeface="Palatino Linotype" panose="02040502050505030304" pitchFamily="18" charset="0"/>
            </a:endParaRPr>
          </a:p>
        </p:txBody>
      </p:sp>
      <p:sp>
        <p:nvSpPr>
          <p:cNvPr id="3" name="Content Placeholder 2">
            <a:extLst>
              <a:ext uri="{FF2B5EF4-FFF2-40B4-BE49-F238E27FC236}">
                <a16:creationId xmlns:a16="http://schemas.microsoft.com/office/drawing/2014/main" id="{B818F4E4-8A17-4BEA-806E-41155C967751}"/>
              </a:ext>
            </a:extLst>
          </p:cNvPr>
          <p:cNvSpPr>
            <a:spLocks noGrp="1"/>
          </p:cNvSpPr>
          <p:nvPr>
            <p:ph idx="1"/>
          </p:nvPr>
        </p:nvSpPr>
        <p:spPr/>
        <p:txBody>
          <a:bodyPr>
            <a:normAutofit lnSpcReduction="10000"/>
          </a:bodyPr>
          <a:lstStyle/>
          <a:p>
            <a:pPr marL="0" indent="0">
              <a:buNone/>
            </a:pPr>
            <a:r>
              <a:rPr lang="en-US" sz="2600" b="1" dirty="0">
                <a:latin typeface="Palatino Linotype" panose="02040502050505030304" pitchFamily="18" charset="0"/>
              </a:rPr>
              <a:t>Who is responsible for monitoring the modifications / limitations that are in place to assure interventions and supports will cause no harm to members?  </a:t>
            </a:r>
            <a:r>
              <a:rPr lang="en-US" sz="2600" dirty="0">
                <a:latin typeface="Palatino Linotype" panose="02040502050505030304" pitchFamily="18" charset="0"/>
              </a:rPr>
              <a:t>What data is / will be collected and how often (frequency of monitoring and reporting of progress)?</a:t>
            </a:r>
          </a:p>
          <a:p>
            <a:pPr marL="0" indent="0">
              <a:buNone/>
            </a:pPr>
            <a:r>
              <a:rPr lang="en-US" sz="2400" dirty="0">
                <a:latin typeface="Palatino Linotype" panose="02040502050505030304" pitchFamily="18" charset="0"/>
              </a:rPr>
              <a:t>Identify </a:t>
            </a:r>
            <a:r>
              <a:rPr lang="en-US" sz="2400" i="1" dirty="0">
                <a:latin typeface="Palatino Linotype" panose="02040502050505030304" pitchFamily="18" charset="0"/>
              </a:rPr>
              <a:t>who</a:t>
            </a:r>
            <a:r>
              <a:rPr lang="en-US" sz="2400" dirty="0">
                <a:latin typeface="Palatino Linotype" panose="02040502050505030304" pitchFamily="18" charset="0"/>
              </a:rPr>
              <a:t> will be monitoring the limitation and documenting on the progress for removing the limitation.  This may include several different people and providers such as, family members, home staff, case managers, and clinicians.</a:t>
            </a:r>
          </a:p>
          <a:p>
            <a:pPr marL="0" indent="0">
              <a:buNone/>
            </a:pPr>
            <a:r>
              <a:rPr lang="en-US" sz="2400" dirty="0">
                <a:latin typeface="Palatino Linotype" panose="02040502050505030304" pitchFamily="18" charset="0"/>
              </a:rPr>
              <a:t>Identify </a:t>
            </a:r>
            <a:r>
              <a:rPr lang="en-US" sz="2400" i="1" dirty="0">
                <a:latin typeface="Palatino Linotype" panose="02040502050505030304" pitchFamily="18" charset="0"/>
              </a:rPr>
              <a:t>what</a:t>
            </a:r>
            <a:r>
              <a:rPr lang="en-US" sz="2400" dirty="0">
                <a:latin typeface="Palatino Linotype" panose="02040502050505030304" pitchFamily="18" charset="0"/>
              </a:rPr>
              <a:t> data will be collected and by who. There must be clear timelines for reviewing the limitation.</a:t>
            </a:r>
          </a:p>
          <a:p>
            <a:pPr marL="0" indent="0">
              <a:buNone/>
            </a:pPr>
            <a:r>
              <a:rPr lang="en-US" sz="2400" dirty="0">
                <a:latin typeface="Palatino Linotype" panose="02040502050505030304" pitchFamily="18" charset="0"/>
              </a:rPr>
              <a:t>This information should also be addressed in a goal / objective(s) within the plan.</a:t>
            </a:r>
          </a:p>
          <a:p>
            <a:pPr marL="0" indent="0">
              <a:buNone/>
            </a:pPr>
            <a:endParaRPr lang="en-US" dirty="0"/>
          </a:p>
          <a:p>
            <a:pPr marL="0" indent="0">
              <a:buNone/>
            </a:pPr>
            <a:endParaRPr lang="en-US" dirty="0"/>
          </a:p>
          <a:p>
            <a:pPr marL="0" indent="0">
              <a:buNone/>
            </a:pPr>
            <a:endParaRPr lang="en-US" dirty="0"/>
          </a:p>
          <a:p>
            <a:pPr marL="0" indent="0">
              <a:buNone/>
            </a:pPr>
            <a:endParaRPr lang="en-US" dirty="0">
              <a:latin typeface="Arial Rounded MT Bold" panose="020F0704030504030204" pitchFamily="34" charset="0"/>
            </a:endParaRPr>
          </a:p>
        </p:txBody>
      </p:sp>
      <p:pic>
        <p:nvPicPr>
          <p:cNvPr id="5" name="Picture 4">
            <a:extLst>
              <a:ext uri="{FF2B5EF4-FFF2-40B4-BE49-F238E27FC236}">
                <a16:creationId xmlns:a16="http://schemas.microsoft.com/office/drawing/2014/main" id="{73C3CAE7-CBE1-4AF4-BDCF-5DFC45775FC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65808" y="5669280"/>
            <a:ext cx="1326192" cy="1188720"/>
          </a:xfrm>
          <a:prstGeom prst="rect">
            <a:avLst/>
          </a:prstGeom>
        </p:spPr>
      </p:pic>
    </p:spTree>
    <p:extLst>
      <p:ext uri="{BB962C8B-B14F-4D97-AF65-F5344CB8AC3E}">
        <p14:creationId xmlns:p14="http://schemas.microsoft.com/office/powerpoint/2010/main" val="280490285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5DEB0B-F604-453F-A99A-3962B0C82D0F}"/>
              </a:ext>
            </a:extLst>
          </p:cNvPr>
          <p:cNvSpPr>
            <a:spLocks noGrp="1"/>
          </p:cNvSpPr>
          <p:nvPr>
            <p:ph type="title"/>
          </p:nvPr>
        </p:nvSpPr>
        <p:spPr/>
        <p:txBody>
          <a:bodyPr>
            <a:normAutofit/>
          </a:bodyPr>
          <a:lstStyle/>
          <a:p>
            <a:pPr algn="ctr"/>
            <a:r>
              <a:rPr lang="en-US" sz="3000" b="1" dirty="0">
                <a:solidFill>
                  <a:srgbClr val="4472C4">
                    <a:lumMod val="50000"/>
                  </a:srgbClr>
                </a:solidFill>
                <a:latin typeface="Palatino Linotype" panose="02040502050505030304" pitchFamily="18" charset="0"/>
              </a:rPr>
              <a:t>HCBS Section of IPOS Generated with “No” Responses</a:t>
            </a:r>
            <a:endParaRPr lang="en-US" sz="3000" b="1" dirty="0">
              <a:latin typeface="Palatino Linotype" panose="02040502050505030304" pitchFamily="18" charset="0"/>
            </a:endParaRPr>
          </a:p>
        </p:txBody>
      </p:sp>
      <p:sp>
        <p:nvSpPr>
          <p:cNvPr id="3" name="Content Placeholder 2">
            <a:extLst>
              <a:ext uri="{FF2B5EF4-FFF2-40B4-BE49-F238E27FC236}">
                <a16:creationId xmlns:a16="http://schemas.microsoft.com/office/drawing/2014/main" id="{B818F4E4-8A17-4BEA-806E-41155C967751}"/>
              </a:ext>
            </a:extLst>
          </p:cNvPr>
          <p:cNvSpPr>
            <a:spLocks noGrp="1"/>
          </p:cNvSpPr>
          <p:nvPr>
            <p:ph idx="1"/>
          </p:nvPr>
        </p:nvSpPr>
        <p:spPr/>
        <p:txBody>
          <a:bodyPr>
            <a:normAutofit/>
          </a:bodyPr>
          <a:lstStyle/>
          <a:p>
            <a:pPr marL="0" indent="0">
              <a:buNone/>
            </a:pPr>
            <a:r>
              <a:rPr lang="en-US" sz="2600" b="1" dirty="0">
                <a:latin typeface="Palatino Linotype" panose="02040502050505030304" pitchFamily="18" charset="0"/>
              </a:rPr>
              <a:t>Who is responsible for monitoring the modifications / limitations that are in place to assure interventions and supports will cause no harm to members?  </a:t>
            </a:r>
            <a:r>
              <a:rPr lang="en-US" sz="2600" dirty="0">
                <a:latin typeface="Palatino Linotype" panose="02040502050505030304" pitchFamily="18" charset="0"/>
              </a:rPr>
              <a:t>What data is / will be collected and how often (frequency of monitoring and reporting of progress)? </a:t>
            </a:r>
            <a:r>
              <a:rPr lang="en-US" sz="2000" dirty="0">
                <a:latin typeface="Palatino Linotype" panose="02040502050505030304" pitchFamily="18" charset="0"/>
              </a:rPr>
              <a:t>(cont.)</a:t>
            </a:r>
          </a:p>
          <a:p>
            <a:pPr marL="0" indent="0">
              <a:buNone/>
            </a:pPr>
            <a:r>
              <a:rPr lang="en-US" sz="2400" dirty="0">
                <a:latin typeface="Palatino Linotype" panose="02040502050505030304" pitchFamily="18" charset="0"/>
              </a:rPr>
              <a:t>Examples might include annual psychiatric evaluations, quarterly medication reviews, annual PT / OT evaluations, annual physical exams, quarterly or monthly behavior treatment plan monitoring, daily data collection by home staff or family members.</a:t>
            </a:r>
          </a:p>
          <a:p>
            <a:pPr marL="0" indent="0">
              <a:buNone/>
            </a:pPr>
            <a:r>
              <a:rPr lang="en-US" sz="2400" dirty="0">
                <a:latin typeface="Palatino Linotype" panose="02040502050505030304" pitchFamily="18" charset="0"/>
              </a:rPr>
              <a:t>Note: for annual evaluations, there should be more frequent monitoring by the case manager for any potential changes in medical / physical needs.</a:t>
            </a:r>
          </a:p>
          <a:p>
            <a:pPr marL="0" indent="0">
              <a:buNone/>
            </a:pPr>
            <a:endParaRPr lang="en-US" dirty="0"/>
          </a:p>
          <a:p>
            <a:pPr marL="0" indent="0">
              <a:buNone/>
            </a:pPr>
            <a:endParaRPr lang="en-US" dirty="0"/>
          </a:p>
          <a:p>
            <a:pPr marL="0" indent="0">
              <a:buNone/>
            </a:pPr>
            <a:endParaRPr lang="en-US" dirty="0"/>
          </a:p>
          <a:p>
            <a:pPr marL="0" indent="0">
              <a:buNone/>
            </a:pPr>
            <a:endParaRPr lang="en-US" dirty="0">
              <a:latin typeface="Arial Rounded MT Bold" panose="020F0704030504030204" pitchFamily="34" charset="0"/>
            </a:endParaRPr>
          </a:p>
        </p:txBody>
      </p:sp>
      <p:pic>
        <p:nvPicPr>
          <p:cNvPr id="5" name="Picture 4">
            <a:extLst>
              <a:ext uri="{FF2B5EF4-FFF2-40B4-BE49-F238E27FC236}">
                <a16:creationId xmlns:a16="http://schemas.microsoft.com/office/drawing/2014/main" id="{73C3CAE7-CBE1-4AF4-BDCF-5DFC45775FC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65808" y="5669280"/>
            <a:ext cx="1326192" cy="1188720"/>
          </a:xfrm>
          <a:prstGeom prst="rect">
            <a:avLst/>
          </a:prstGeom>
        </p:spPr>
      </p:pic>
    </p:spTree>
    <p:extLst>
      <p:ext uri="{BB962C8B-B14F-4D97-AF65-F5344CB8AC3E}">
        <p14:creationId xmlns:p14="http://schemas.microsoft.com/office/powerpoint/2010/main" val="261002231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5DEB0B-F604-453F-A99A-3962B0C82D0F}"/>
              </a:ext>
            </a:extLst>
          </p:cNvPr>
          <p:cNvSpPr>
            <a:spLocks noGrp="1"/>
          </p:cNvSpPr>
          <p:nvPr>
            <p:ph type="title"/>
          </p:nvPr>
        </p:nvSpPr>
        <p:spPr/>
        <p:txBody>
          <a:bodyPr>
            <a:normAutofit/>
          </a:bodyPr>
          <a:lstStyle/>
          <a:p>
            <a:pPr algn="ctr"/>
            <a:r>
              <a:rPr lang="en-US" sz="3000" b="1" dirty="0">
                <a:solidFill>
                  <a:srgbClr val="4472C4">
                    <a:lumMod val="50000"/>
                  </a:srgbClr>
                </a:solidFill>
                <a:latin typeface="Palatino Linotype" panose="02040502050505030304" pitchFamily="18" charset="0"/>
              </a:rPr>
              <a:t>HCBS Section of IPOS Generated with “No” Responses</a:t>
            </a:r>
            <a:endParaRPr lang="en-US" sz="3000" b="1" dirty="0">
              <a:latin typeface="Palatino Linotype" panose="02040502050505030304" pitchFamily="18" charset="0"/>
            </a:endParaRPr>
          </a:p>
        </p:txBody>
      </p:sp>
      <p:sp>
        <p:nvSpPr>
          <p:cNvPr id="3" name="Content Placeholder 2">
            <a:extLst>
              <a:ext uri="{FF2B5EF4-FFF2-40B4-BE49-F238E27FC236}">
                <a16:creationId xmlns:a16="http://schemas.microsoft.com/office/drawing/2014/main" id="{B818F4E4-8A17-4BEA-806E-41155C967751}"/>
              </a:ext>
            </a:extLst>
          </p:cNvPr>
          <p:cNvSpPr>
            <a:spLocks noGrp="1"/>
          </p:cNvSpPr>
          <p:nvPr>
            <p:ph idx="1"/>
          </p:nvPr>
        </p:nvSpPr>
        <p:spPr/>
        <p:txBody>
          <a:bodyPr>
            <a:normAutofit fontScale="92500" lnSpcReduction="10000"/>
          </a:bodyPr>
          <a:lstStyle/>
          <a:p>
            <a:pPr marL="0" indent="0">
              <a:buNone/>
            </a:pPr>
            <a:r>
              <a:rPr lang="en-US" b="1" dirty="0">
                <a:latin typeface="Palatino Linotype" panose="02040502050505030304" pitchFamily="18" charset="0"/>
              </a:rPr>
              <a:t>Is there a fade plan in place (i.e., a plan to reduce or remove the limitations)?</a:t>
            </a:r>
          </a:p>
          <a:p>
            <a:pPr marL="0" indent="0">
              <a:buNone/>
            </a:pPr>
            <a:r>
              <a:rPr lang="en-US" sz="2400" dirty="0">
                <a:latin typeface="Palatino Linotype" panose="02040502050505030304" pitchFamily="18" charset="0"/>
              </a:rPr>
              <a:t>Fade Plan – this is a systematic approach or plan to gradually reduce and eventually eliminate an intervention; in this case, the modification to the HCBS requirement. </a:t>
            </a:r>
          </a:p>
          <a:p>
            <a:pPr marL="0" indent="0">
              <a:buNone/>
            </a:pPr>
            <a:r>
              <a:rPr lang="en-US" sz="2400" dirty="0">
                <a:latin typeface="Palatino Linotype" panose="02040502050505030304" pitchFamily="18" charset="0"/>
              </a:rPr>
              <a:t>There must be an established time limit for the limitation. </a:t>
            </a:r>
          </a:p>
          <a:p>
            <a:pPr marL="0" indent="0">
              <a:buNone/>
            </a:pPr>
            <a:r>
              <a:rPr lang="en-US" sz="2400" dirty="0">
                <a:latin typeface="Palatino Linotype" panose="02040502050505030304" pitchFamily="18" charset="0"/>
              </a:rPr>
              <a:t>Identify what outcomes are needed to remove the limitation. </a:t>
            </a:r>
          </a:p>
          <a:p>
            <a:pPr marL="0" indent="0">
              <a:buNone/>
            </a:pPr>
            <a:r>
              <a:rPr lang="en-US" sz="2400" dirty="0">
                <a:latin typeface="Palatino Linotype" panose="02040502050505030304" pitchFamily="18" charset="0"/>
              </a:rPr>
              <a:t>Examples of expected outcomes might be for a medical condition to improve, or the discontinuation of disruptive behaviors, thus improving the individual’s level of independent functioning.</a:t>
            </a:r>
          </a:p>
          <a:p>
            <a:pPr marL="0" indent="0">
              <a:buNone/>
            </a:pPr>
            <a:r>
              <a:rPr lang="en-US" sz="2400" dirty="0">
                <a:latin typeface="Palatino Linotype" panose="02040502050505030304" pitchFamily="18" charset="0"/>
              </a:rPr>
              <a:t>All of this information (expected outcome and fade plan) should be addressed in a goal &amp; objectives within the plan.</a:t>
            </a:r>
          </a:p>
          <a:p>
            <a:pPr marL="0" indent="0">
              <a:buNone/>
            </a:pPr>
            <a:endParaRPr lang="en-US" sz="2400" dirty="0">
              <a:latin typeface="Palatino Linotype" panose="02040502050505030304" pitchFamily="18" charset="0"/>
            </a:endParaRPr>
          </a:p>
          <a:p>
            <a:pPr marL="0" indent="0">
              <a:buNone/>
            </a:pPr>
            <a:endParaRPr lang="en-US" dirty="0"/>
          </a:p>
          <a:p>
            <a:pPr marL="0" indent="0">
              <a:buNone/>
            </a:pPr>
            <a:endParaRPr lang="en-US" dirty="0"/>
          </a:p>
          <a:p>
            <a:pPr marL="0" indent="0">
              <a:buNone/>
            </a:pPr>
            <a:endParaRPr lang="en-US" dirty="0">
              <a:latin typeface="Arial Rounded MT Bold" panose="020F0704030504030204" pitchFamily="34" charset="0"/>
            </a:endParaRPr>
          </a:p>
        </p:txBody>
      </p:sp>
      <p:pic>
        <p:nvPicPr>
          <p:cNvPr id="5" name="Picture 4">
            <a:extLst>
              <a:ext uri="{FF2B5EF4-FFF2-40B4-BE49-F238E27FC236}">
                <a16:creationId xmlns:a16="http://schemas.microsoft.com/office/drawing/2014/main" id="{B4D04524-723F-43AF-84EB-C62ED02831A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65808" y="5669280"/>
            <a:ext cx="1326192" cy="1188720"/>
          </a:xfrm>
          <a:prstGeom prst="rect">
            <a:avLst/>
          </a:prstGeom>
        </p:spPr>
      </p:pic>
    </p:spTree>
    <p:extLst>
      <p:ext uri="{BB962C8B-B14F-4D97-AF65-F5344CB8AC3E}">
        <p14:creationId xmlns:p14="http://schemas.microsoft.com/office/powerpoint/2010/main" val="372326620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5DEB0B-F604-453F-A99A-3962B0C82D0F}"/>
              </a:ext>
            </a:extLst>
          </p:cNvPr>
          <p:cNvSpPr>
            <a:spLocks noGrp="1"/>
          </p:cNvSpPr>
          <p:nvPr>
            <p:ph type="title"/>
          </p:nvPr>
        </p:nvSpPr>
        <p:spPr/>
        <p:txBody>
          <a:bodyPr>
            <a:normAutofit/>
          </a:bodyPr>
          <a:lstStyle/>
          <a:p>
            <a:pPr algn="ctr"/>
            <a:r>
              <a:rPr lang="en-US" sz="3000" b="1" dirty="0">
                <a:solidFill>
                  <a:srgbClr val="4472C4">
                    <a:lumMod val="50000"/>
                  </a:srgbClr>
                </a:solidFill>
                <a:latin typeface="Palatino Linotype" panose="02040502050505030304" pitchFamily="18" charset="0"/>
              </a:rPr>
              <a:t>HCBS Section of IPOS Generated with “No” Responses</a:t>
            </a:r>
            <a:endParaRPr lang="en-US" sz="3000" b="1" dirty="0">
              <a:latin typeface="Palatino Linotype" panose="02040502050505030304" pitchFamily="18" charset="0"/>
            </a:endParaRPr>
          </a:p>
        </p:txBody>
      </p:sp>
      <p:sp>
        <p:nvSpPr>
          <p:cNvPr id="3" name="Content Placeholder 2">
            <a:extLst>
              <a:ext uri="{FF2B5EF4-FFF2-40B4-BE49-F238E27FC236}">
                <a16:creationId xmlns:a16="http://schemas.microsoft.com/office/drawing/2014/main" id="{B818F4E4-8A17-4BEA-806E-41155C967751}"/>
              </a:ext>
            </a:extLst>
          </p:cNvPr>
          <p:cNvSpPr>
            <a:spLocks noGrp="1"/>
          </p:cNvSpPr>
          <p:nvPr>
            <p:ph idx="1"/>
          </p:nvPr>
        </p:nvSpPr>
        <p:spPr/>
        <p:txBody>
          <a:bodyPr/>
          <a:lstStyle/>
          <a:p>
            <a:pPr marL="0" indent="0">
              <a:buNone/>
            </a:pPr>
            <a:r>
              <a:rPr lang="en-US" sz="2400" b="1" dirty="0">
                <a:latin typeface="Palatino Linotype" panose="02040502050505030304" pitchFamily="18" charset="0"/>
              </a:rPr>
              <a:t>Enter Date Of Informed Consent:</a:t>
            </a:r>
          </a:p>
          <a:p>
            <a:pPr marL="0" indent="0">
              <a:buNone/>
            </a:pPr>
            <a:r>
              <a:rPr lang="en-US" sz="2400" dirty="0">
                <a:latin typeface="Palatino Linotype" panose="02040502050505030304" pitchFamily="18" charset="0"/>
              </a:rPr>
              <a:t>All limitations to the HCBS requirements requires special written consent by the member / legal representative. </a:t>
            </a:r>
          </a:p>
          <a:p>
            <a:pPr marL="0" indent="0">
              <a:buNone/>
            </a:pPr>
            <a:r>
              <a:rPr lang="en-US" sz="2400" dirty="0">
                <a:latin typeface="Palatino Linotype" panose="02040502050505030304" pitchFamily="18" charset="0"/>
              </a:rPr>
              <a:t>A signature on the IPOS does not meet this requirement.</a:t>
            </a:r>
          </a:p>
          <a:p>
            <a:pPr marL="0" indent="0">
              <a:buNone/>
            </a:pPr>
            <a:r>
              <a:rPr lang="en-US" sz="2400" dirty="0">
                <a:latin typeface="Palatino Linotype" panose="02040502050505030304" pitchFamily="18" charset="0"/>
              </a:rPr>
              <a:t>The consent must specify the limitation  /modification to the HCBS Final Rule the member / legal representative is consenting to.</a:t>
            </a:r>
          </a:p>
          <a:p>
            <a:pPr marL="0" indent="0">
              <a:buNone/>
            </a:pPr>
            <a:endParaRPr lang="en-US" sz="2400" dirty="0">
              <a:latin typeface="Palatino Linotype" panose="02040502050505030304" pitchFamily="18" charset="0"/>
            </a:endParaRPr>
          </a:p>
          <a:p>
            <a:pPr marL="0" indent="0">
              <a:buNone/>
            </a:pPr>
            <a:endParaRPr lang="en-US" sz="2400" dirty="0">
              <a:latin typeface="Palatino Linotype" panose="02040502050505030304" pitchFamily="18" charset="0"/>
            </a:endParaRPr>
          </a:p>
          <a:p>
            <a:pPr marL="0" indent="0">
              <a:buNone/>
            </a:pPr>
            <a:endParaRPr lang="en-US" dirty="0"/>
          </a:p>
          <a:p>
            <a:pPr marL="0" indent="0">
              <a:buNone/>
            </a:pPr>
            <a:endParaRPr lang="en-US" dirty="0">
              <a:latin typeface="Arial Rounded MT Bold" panose="020F0704030504030204" pitchFamily="34" charset="0"/>
            </a:endParaRPr>
          </a:p>
        </p:txBody>
      </p:sp>
      <p:pic>
        <p:nvPicPr>
          <p:cNvPr id="5" name="Picture 4">
            <a:extLst>
              <a:ext uri="{FF2B5EF4-FFF2-40B4-BE49-F238E27FC236}">
                <a16:creationId xmlns:a16="http://schemas.microsoft.com/office/drawing/2014/main" id="{DEF54B7B-D624-47CB-9AAF-BC41FC628B8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65808" y="5669280"/>
            <a:ext cx="1326192" cy="1188720"/>
          </a:xfrm>
          <a:prstGeom prst="rect">
            <a:avLst/>
          </a:prstGeom>
        </p:spPr>
      </p:pic>
    </p:spTree>
    <p:extLst>
      <p:ext uri="{BB962C8B-B14F-4D97-AF65-F5344CB8AC3E}">
        <p14:creationId xmlns:p14="http://schemas.microsoft.com/office/powerpoint/2010/main" val="86934184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5DEB0B-F604-453F-A99A-3962B0C82D0F}"/>
              </a:ext>
            </a:extLst>
          </p:cNvPr>
          <p:cNvSpPr>
            <a:spLocks noGrp="1"/>
          </p:cNvSpPr>
          <p:nvPr>
            <p:ph type="title"/>
          </p:nvPr>
        </p:nvSpPr>
        <p:spPr/>
        <p:txBody>
          <a:bodyPr>
            <a:normAutofit/>
          </a:bodyPr>
          <a:lstStyle/>
          <a:p>
            <a:pPr algn="ctr"/>
            <a:r>
              <a:rPr lang="en-US" sz="4000" b="1" dirty="0">
                <a:solidFill>
                  <a:schemeClr val="accent1">
                    <a:lumMod val="50000"/>
                  </a:schemeClr>
                </a:solidFill>
                <a:latin typeface="Palatino Linotype" panose="02040502050505030304" pitchFamily="18" charset="0"/>
                <a:cs typeface="Arial"/>
              </a:rPr>
              <a:t>Person-Centered Planning &amp; HCBS</a:t>
            </a:r>
            <a:endParaRPr lang="en-US" sz="4000" b="1" dirty="0">
              <a:solidFill>
                <a:schemeClr val="accent1">
                  <a:lumMod val="50000"/>
                </a:schemeClr>
              </a:solidFill>
              <a:latin typeface="Palatino Linotype" panose="02040502050505030304" pitchFamily="18" charset="0"/>
              <a:ea typeface="+mj-lt"/>
              <a:cs typeface="+mj-lt"/>
            </a:endParaRPr>
          </a:p>
        </p:txBody>
      </p:sp>
      <p:sp>
        <p:nvSpPr>
          <p:cNvPr id="3" name="Content Placeholder 2">
            <a:extLst>
              <a:ext uri="{FF2B5EF4-FFF2-40B4-BE49-F238E27FC236}">
                <a16:creationId xmlns:a16="http://schemas.microsoft.com/office/drawing/2014/main" id="{B818F4E4-8A17-4BEA-806E-41155C967751}"/>
              </a:ext>
            </a:extLst>
          </p:cNvPr>
          <p:cNvSpPr>
            <a:spLocks noGrp="1"/>
          </p:cNvSpPr>
          <p:nvPr>
            <p:ph idx="1"/>
          </p:nvPr>
        </p:nvSpPr>
        <p:spPr/>
        <p:txBody>
          <a:bodyPr vert="horz" lIns="91440" tIns="45720" rIns="91440" bIns="45720" rtlCol="0" anchor="t">
            <a:normAutofit/>
          </a:bodyPr>
          <a:lstStyle/>
          <a:p>
            <a:pPr marL="0" indent="0">
              <a:buNone/>
            </a:pPr>
            <a:endParaRPr lang="en-US" dirty="0">
              <a:latin typeface="Arial Rounded MT Bold"/>
            </a:endParaRPr>
          </a:p>
          <a:p>
            <a:pPr marL="0" indent="0">
              <a:buNone/>
            </a:pPr>
            <a:r>
              <a:rPr lang="en-US" dirty="0">
                <a:latin typeface="Palatino Linotype" panose="02040502050505030304" pitchFamily="18" charset="0"/>
              </a:rPr>
              <a:t>This concludes the step by step instructions for completing the HCBS section of the IPOS.</a:t>
            </a:r>
          </a:p>
          <a:p>
            <a:pPr marL="0" indent="0">
              <a:buNone/>
            </a:pPr>
            <a:r>
              <a:rPr lang="en-US" dirty="0">
                <a:latin typeface="Palatino Linotype" panose="02040502050505030304" pitchFamily="18" charset="0"/>
              </a:rPr>
              <a:t>Please refer this this guide as needed when facilitating person-center plans with members receiving HCBS services.</a:t>
            </a:r>
            <a:r>
              <a:rPr lang="en-US" sz="1000" dirty="0">
                <a:latin typeface="Palatino Linotype" panose="02040502050505030304" pitchFamily="18" charset="0"/>
              </a:rPr>
              <a:t> </a:t>
            </a:r>
          </a:p>
          <a:p>
            <a:pPr marL="0" indent="0">
              <a:buNone/>
            </a:pPr>
            <a:r>
              <a:rPr lang="en-US" dirty="0">
                <a:latin typeface="Palatino Linotype" panose="02040502050505030304" pitchFamily="18" charset="0"/>
              </a:rPr>
              <a:t>Thank you for your continued commitment to the members you support.</a:t>
            </a:r>
            <a:endParaRPr lang="en-US" dirty="0">
              <a:latin typeface="Arial Rounded MT Bold"/>
            </a:endParaRPr>
          </a:p>
          <a:p>
            <a:pPr marL="0" indent="0">
              <a:buNone/>
            </a:pPr>
            <a:endParaRPr lang="en-US" dirty="0">
              <a:latin typeface="Arial Rounded MT Bold"/>
              <a:cs typeface="Calibri" panose="020F0502020204030204"/>
            </a:endParaRPr>
          </a:p>
          <a:p>
            <a:pPr marL="0" indent="0">
              <a:buNone/>
            </a:pPr>
            <a:endParaRPr lang="en-US" dirty="0">
              <a:latin typeface="Arial Rounded MT Bold"/>
              <a:cs typeface="Calibri" panose="020F0502020204030204"/>
            </a:endParaRPr>
          </a:p>
          <a:p>
            <a:pPr marL="0" indent="0">
              <a:buNone/>
            </a:pPr>
            <a:endParaRPr lang="en-US" dirty="0">
              <a:latin typeface="Calibri" panose="020F0502020204030204"/>
              <a:cs typeface="Calibri" panose="020F0502020204030204"/>
            </a:endParaRPr>
          </a:p>
          <a:p>
            <a:pPr marL="0" indent="0">
              <a:buNone/>
            </a:pPr>
            <a:endParaRPr lang="en-US" dirty="0">
              <a:latin typeface="Arial Rounded MT Bold" panose="020F0704030504030204" pitchFamily="34" charset="0"/>
            </a:endParaRPr>
          </a:p>
        </p:txBody>
      </p:sp>
      <p:pic>
        <p:nvPicPr>
          <p:cNvPr id="5" name="Picture 4">
            <a:extLst>
              <a:ext uri="{FF2B5EF4-FFF2-40B4-BE49-F238E27FC236}">
                <a16:creationId xmlns:a16="http://schemas.microsoft.com/office/drawing/2014/main" id="{92A6A5FB-F9CB-41A1-B2D3-983E53F7C4E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65808" y="5669280"/>
            <a:ext cx="1326192" cy="1188720"/>
          </a:xfrm>
          <a:prstGeom prst="rect">
            <a:avLst/>
          </a:prstGeom>
        </p:spPr>
      </p:pic>
    </p:spTree>
    <p:extLst>
      <p:ext uri="{BB962C8B-B14F-4D97-AF65-F5344CB8AC3E}">
        <p14:creationId xmlns:p14="http://schemas.microsoft.com/office/powerpoint/2010/main" val="14819512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5DEB0B-F604-453F-A99A-3962B0C82D0F}"/>
              </a:ext>
            </a:extLst>
          </p:cNvPr>
          <p:cNvSpPr>
            <a:spLocks noGrp="1"/>
          </p:cNvSpPr>
          <p:nvPr>
            <p:ph type="title"/>
          </p:nvPr>
        </p:nvSpPr>
        <p:spPr/>
        <p:txBody>
          <a:bodyPr/>
          <a:lstStyle/>
          <a:p>
            <a:pPr algn="ctr"/>
            <a:r>
              <a:rPr lang="en-US" b="1" dirty="0">
                <a:solidFill>
                  <a:schemeClr val="accent1">
                    <a:lumMod val="50000"/>
                  </a:schemeClr>
                </a:solidFill>
                <a:latin typeface="Palatino Linotype" panose="02040502050505030304" pitchFamily="18" charset="0"/>
              </a:rPr>
              <a:t>Purpose HCBS Final Rule</a:t>
            </a:r>
            <a:endParaRPr lang="en-US" b="1" dirty="0">
              <a:latin typeface="Palatino Linotype" panose="02040502050505030304" pitchFamily="18" charset="0"/>
            </a:endParaRPr>
          </a:p>
        </p:txBody>
      </p:sp>
      <p:sp>
        <p:nvSpPr>
          <p:cNvPr id="3" name="Content Placeholder 2">
            <a:extLst>
              <a:ext uri="{FF2B5EF4-FFF2-40B4-BE49-F238E27FC236}">
                <a16:creationId xmlns:a16="http://schemas.microsoft.com/office/drawing/2014/main" id="{B818F4E4-8A17-4BEA-806E-41155C967751}"/>
              </a:ext>
            </a:extLst>
          </p:cNvPr>
          <p:cNvSpPr>
            <a:spLocks noGrp="1"/>
          </p:cNvSpPr>
          <p:nvPr>
            <p:ph idx="1"/>
          </p:nvPr>
        </p:nvSpPr>
        <p:spPr/>
        <p:txBody>
          <a:bodyPr/>
          <a:lstStyle/>
          <a:p>
            <a:pPr marL="0" indent="0">
              <a:buNone/>
            </a:pPr>
            <a:endParaRPr lang="en-US" dirty="0"/>
          </a:p>
          <a:p>
            <a:pPr marL="0" indent="0">
              <a:buNone/>
            </a:pPr>
            <a:r>
              <a:rPr lang="en-US" dirty="0">
                <a:latin typeface="Palatino Linotype" panose="02040502050505030304" pitchFamily="18" charset="0"/>
              </a:rPr>
              <a:t>The goal of the HCBS Final Rule is to make sure that the services individuals receive, give people the opportunity for </a:t>
            </a:r>
            <a:r>
              <a:rPr lang="en-US" b="1" u="sng" dirty="0">
                <a:latin typeface="Palatino Linotype" panose="02040502050505030304" pitchFamily="18" charset="0"/>
              </a:rPr>
              <a:t>independence in making life decisions</a:t>
            </a:r>
            <a:r>
              <a:rPr lang="en-US" b="1" dirty="0">
                <a:latin typeface="Palatino Linotype" panose="02040502050505030304" pitchFamily="18" charset="0"/>
              </a:rPr>
              <a:t>, </a:t>
            </a:r>
            <a:r>
              <a:rPr lang="en-US" dirty="0">
                <a:latin typeface="Palatino Linotype" panose="02040502050505030304" pitchFamily="18" charset="0"/>
              </a:rPr>
              <a:t>to fully </a:t>
            </a:r>
            <a:r>
              <a:rPr lang="en-US" b="1" u="sng" dirty="0">
                <a:latin typeface="Palatino Linotype" panose="02040502050505030304" pitchFamily="18" charset="0"/>
              </a:rPr>
              <a:t>participate in community life, </a:t>
            </a:r>
            <a:r>
              <a:rPr lang="en-US" dirty="0">
                <a:latin typeface="Palatino Linotype" panose="02040502050505030304" pitchFamily="18" charset="0"/>
              </a:rPr>
              <a:t>and to ensure that individuals’ </a:t>
            </a:r>
            <a:r>
              <a:rPr lang="en-US" b="1" u="sng" dirty="0">
                <a:latin typeface="Palatino Linotype" panose="02040502050505030304" pitchFamily="18" charset="0"/>
              </a:rPr>
              <a:t>rights are respected.</a:t>
            </a:r>
          </a:p>
        </p:txBody>
      </p:sp>
      <p:pic>
        <p:nvPicPr>
          <p:cNvPr id="5" name="Picture 4">
            <a:extLst>
              <a:ext uri="{FF2B5EF4-FFF2-40B4-BE49-F238E27FC236}">
                <a16:creationId xmlns:a16="http://schemas.microsoft.com/office/drawing/2014/main" id="{920C4600-FD01-472B-81D0-872FEBD76B0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65808" y="5669280"/>
            <a:ext cx="1326192" cy="1188720"/>
          </a:xfrm>
          <a:prstGeom prst="rect">
            <a:avLst/>
          </a:prstGeom>
        </p:spPr>
      </p:pic>
    </p:spTree>
    <p:extLst>
      <p:ext uri="{BB962C8B-B14F-4D97-AF65-F5344CB8AC3E}">
        <p14:creationId xmlns:p14="http://schemas.microsoft.com/office/powerpoint/2010/main" val="15510929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5DEB0B-F604-453F-A99A-3962B0C82D0F}"/>
              </a:ext>
            </a:extLst>
          </p:cNvPr>
          <p:cNvSpPr>
            <a:spLocks noGrp="1"/>
          </p:cNvSpPr>
          <p:nvPr>
            <p:ph type="title"/>
          </p:nvPr>
        </p:nvSpPr>
        <p:spPr/>
        <p:txBody>
          <a:bodyPr/>
          <a:lstStyle/>
          <a:p>
            <a:pPr algn="ctr"/>
            <a:r>
              <a:rPr lang="en-US" b="1" dirty="0">
                <a:solidFill>
                  <a:schemeClr val="accent1">
                    <a:lumMod val="50000"/>
                  </a:schemeClr>
                </a:solidFill>
                <a:latin typeface="Palatino Linotype" panose="02040502050505030304" pitchFamily="18" charset="0"/>
              </a:rPr>
              <a:t>What is the HCBS Final Rule?</a:t>
            </a:r>
            <a:endParaRPr lang="en-US" b="1" dirty="0">
              <a:latin typeface="Palatino Linotype" panose="02040502050505030304" pitchFamily="18" charset="0"/>
            </a:endParaRPr>
          </a:p>
        </p:txBody>
      </p:sp>
      <p:sp>
        <p:nvSpPr>
          <p:cNvPr id="3" name="Content Placeholder 2">
            <a:extLst>
              <a:ext uri="{FF2B5EF4-FFF2-40B4-BE49-F238E27FC236}">
                <a16:creationId xmlns:a16="http://schemas.microsoft.com/office/drawing/2014/main" id="{B818F4E4-8A17-4BEA-806E-41155C967751}"/>
              </a:ext>
            </a:extLst>
          </p:cNvPr>
          <p:cNvSpPr>
            <a:spLocks noGrp="1"/>
          </p:cNvSpPr>
          <p:nvPr>
            <p:ph idx="1"/>
          </p:nvPr>
        </p:nvSpPr>
        <p:spPr/>
        <p:txBody>
          <a:bodyPr vert="horz" lIns="91440" tIns="45720" rIns="91440" bIns="45720" rtlCol="0" anchor="t">
            <a:normAutofit/>
          </a:bodyPr>
          <a:lstStyle/>
          <a:p>
            <a:pPr marL="0" indent="0">
              <a:buNone/>
            </a:pPr>
            <a:r>
              <a:rPr lang="en-US" dirty="0">
                <a:latin typeface="Palatino Linotype" panose="02040502050505030304" pitchFamily="18" charset="0"/>
              </a:rPr>
              <a:t>The HCBS Final Rule requires that all settings that provide HCBS funded services must meet </a:t>
            </a:r>
            <a:r>
              <a:rPr lang="en-US" b="1" u="sng" dirty="0">
                <a:latin typeface="Palatino Linotype" panose="02040502050505030304" pitchFamily="18" charset="0"/>
              </a:rPr>
              <a:t>specific criteria</a:t>
            </a:r>
            <a:r>
              <a:rPr lang="en-US" b="1" dirty="0">
                <a:latin typeface="Palatino Linotype" panose="02040502050505030304" pitchFamily="18" charset="0"/>
              </a:rPr>
              <a:t> </a:t>
            </a:r>
            <a:r>
              <a:rPr lang="en-US" dirty="0">
                <a:latin typeface="Palatino Linotype" panose="02040502050505030304" pitchFamily="18" charset="0"/>
              </a:rPr>
              <a:t>in order to continue to receive that funding.</a:t>
            </a:r>
          </a:p>
          <a:p>
            <a:pPr marL="0" indent="0">
              <a:buNone/>
            </a:pPr>
            <a:endParaRPr lang="en-US" sz="1200" dirty="0">
              <a:latin typeface="Palatino Linotype" panose="02040502050505030304" pitchFamily="18" charset="0"/>
            </a:endParaRPr>
          </a:p>
          <a:p>
            <a:pPr marL="0" indent="0">
              <a:buNone/>
            </a:pPr>
            <a:r>
              <a:rPr lang="en-US" dirty="0">
                <a:latin typeface="Palatino Linotype" panose="02040502050505030304" pitchFamily="18" charset="0"/>
              </a:rPr>
              <a:t>All service providers need to be incompliance with the HCBS Final Rule by </a:t>
            </a:r>
            <a:r>
              <a:rPr lang="en-US" b="1" dirty="0">
                <a:latin typeface="Palatino Linotype" panose="02040502050505030304" pitchFamily="18" charset="0"/>
              </a:rPr>
              <a:t>March 17, 2023</a:t>
            </a:r>
            <a:r>
              <a:rPr lang="en-US" dirty="0">
                <a:latin typeface="Palatino Linotype" panose="02040502050505030304" pitchFamily="18" charset="0"/>
              </a:rPr>
              <a:t>. </a:t>
            </a:r>
          </a:p>
          <a:p>
            <a:pPr marL="0" indent="0">
              <a:buNone/>
            </a:pPr>
            <a:endParaRPr lang="en-US" sz="1200" dirty="0">
              <a:latin typeface="Palatino Linotype" panose="02040502050505030304" pitchFamily="18" charset="0"/>
            </a:endParaRPr>
          </a:p>
          <a:p>
            <a:pPr marL="0" indent="0">
              <a:buNone/>
            </a:pPr>
            <a:r>
              <a:rPr lang="en-US" dirty="0">
                <a:latin typeface="Palatino Linotype" panose="02040502050505030304" pitchFamily="18" charset="0"/>
              </a:rPr>
              <a:t>The rule applies to all settings in which HCBS are delivered, not just residential settings, however this PowerPoint is focused only</a:t>
            </a:r>
            <a:r>
              <a:rPr lang="en-US" dirty="0">
                <a:latin typeface="Palatino Linotype" panose="02040502050505030304" pitchFamily="18" charset="0"/>
                <a:ea typeface="+mn-lt"/>
                <a:cs typeface="+mn-lt"/>
              </a:rPr>
              <a:t> </a:t>
            </a:r>
            <a:r>
              <a:rPr lang="en-US" dirty="0">
                <a:latin typeface="Palatino Linotype" panose="02040502050505030304" pitchFamily="18" charset="0"/>
              </a:rPr>
              <a:t>on residential settings.</a:t>
            </a:r>
          </a:p>
          <a:p>
            <a:pPr marL="0" indent="0">
              <a:buNone/>
            </a:pPr>
            <a:endParaRPr lang="en-US" dirty="0">
              <a:latin typeface="Arial Rounded MT Bold" panose="020F0704030504030204" pitchFamily="34" charset="0"/>
            </a:endParaRPr>
          </a:p>
        </p:txBody>
      </p:sp>
      <p:pic>
        <p:nvPicPr>
          <p:cNvPr id="5" name="Picture 4">
            <a:extLst>
              <a:ext uri="{FF2B5EF4-FFF2-40B4-BE49-F238E27FC236}">
                <a16:creationId xmlns:a16="http://schemas.microsoft.com/office/drawing/2014/main" id="{1CCB1B52-197D-4AC7-B1BD-3B4A602B0EE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65808" y="5669280"/>
            <a:ext cx="1326192" cy="1188720"/>
          </a:xfrm>
          <a:prstGeom prst="rect">
            <a:avLst/>
          </a:prstGeom>
        </p:spPr>
      </p:pic>
    </p:spTree>
    <p:extLst>
      <p:ext uri="{BB962C8B-B14F-4D97-AF65-F5344CB8AC3E}">
        <p14:creationId xmlns:p14="http://schemas.microsoft.com/office/powerpoint/2010/main" val="32195990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5DEB0B-F604-453F-A99A-3962B0C82D0F}"/>
              </a:ext>
            </a:extLst>
          </p:cNvPr>
          <p:cNvSpPr>
            <a:spLocks noGrp="1"/>
          </p:cNvSpPr>
          <p:nvPr>
            <p:ph type="title"/>
          </p:nvPr>
        </p:nvSpPr>
        <p:spPr/>
        <p:txBody>
          <a:bodyPr/>
          <a:lstStyle/>
          <a:p>
            <a:pPr algn="ctr"/>
            <a:r>
              <a:rPr lang="en-US" b="1" dirty="0">
                <a:solidFill>
                  <a:schemeClr val="accent1">
                    <a:lumMod val="50000"/>
                  </a:schemeClr>
                </a:solidFill>
                <a:latin typeface="Palatino Linotype" panose="02040502050505030304" pitchFamily="18" charset="0"/>
              </a:rPr>
              <a:t>HCBS Setting Criteria</a:t>
            </a:r>
            <a:endParaRPr lang="en-US" b="1" dirty="0">
              <a:latin typeface="Palatino Linotype" panose="02040502050505030304" pitchFamily="18" charset="0"/>
            </a:endParaRPr>
          </a:p>
        </p:txBody>
      </p:sp>
      <p:sp>
        <p:nvSpPr>
          <p:cNvPr id="3" name="Content Placeholder 2">
            <a:extLst>
              <a:ext uri="{FF2B5EF4-FFF2-40B4-BE49-F238E27FC236}">
                <a16:creationId xmlns:a16="http://schemas.microsoft.com/office/drawing/2014/main" id="{B818F4E4-8A17-4BEA-806E-41155C967751}"/>
              </a:ext>
            </a:extLst>
          </p:cNvPr>
          <p:cNvSpPr>
            <a:spLocks noGrp="1"/>
          </p:cNvSpPr>
          <p:nvPr>
            <p:ph idx="1"/>
          </p:nvPr>
        </p:nvSpPr>
        <p:spPr/>
        <p:txBody>
          <a:bodyPr vert="horz" lIns="91440" tIns="45720" rIns="91440" bIns="45720" rtlCol="0" anchor="t">
            <a:normAutofit/>
          </a:bodyPr>
          <a:lstStyle/>
          <a:p>
            <a:pPr marL="0" indent="0">
              <a:buNone/>
            </a:pPr>
            <a:r>
              <a:rPr lang="en-US" dirty="0">
                <a:latin typeface="Palatino Linotype" panose="02040502050505030304" pitchFamily="18" charset="0"/>
              </a:rPr>
              <a:t>Let's look at the specific criteria providers must meet in order to continue to receive HCBS funding. First,</a:t>
            </a:r>
          </a:p>
          <a:p>
            <a:pPr marL="0" indent="0">
              <a:buNone/>
            </a:pPr>
            <a:endParaRPr lang="en-US" sz="1200" dirty="0">
              <a:latin typeface="Palatino Linotype" panose="02040502050505030304" pitchFamily="18" charset="0"/>
            </a:endParaRPr>
          </a:p>
          <a:p>
            <a:pPr marL="0" indent="0">
              <a:buNone/>
            </a:pPr>
            <a:r>
              <a:rPr lang="en-US" dirty="0">
                <a:latin typeface="Palatino Linotype" panose="02040502050505030304" pitchFamily="18" charset="0"/>
              </a:rPr>
              <a:t>The Physical Location of the Setting criteria:</a:t>
            </a:r>
          </a:p>
          <a:p>
            <a:pPr marL="0" indent="0">
              <a:buNone/>
            </a:pPr>
            <a:r>
              <a:rPr lang="en-US" dirty="0">
                <a:latin typeface="Palatino Linotype" panose="02040502050505030304" pitchFamily="18" charset="0"/>
              </a:rPr>
              <a:t>The setting must be integrated in the community, providing full access to the benefits of community living</a:t>
            </a:r>
          </a:p>
          <a:p>
            <a:r>
              <a:rPr lang="en-US" dirty="0">
                <a:latin typeface="Palatino Linotype" panose="02040502050505030304" pitchFamily="18" charset="0"/>
              </a:rPr>
              <a:t>It can not be institutional in nature</a:t>
            </a:r>
          </a:p>
          <a:p>
            <a:r>
              <a:rPr lang="en-US" dirty="0">
                <a:latin typeface="Palatino Linotype" panose="02040502050505030304" pitchFamily="18" charset="0"/>
              </a:rPr>
              <a:t>It can not be isolating or segregating </a:t>
            </a:r>
          </a:p>
        </p:txBody>
      </p:sp>
      <p:pic>
        <p:nvPicPr>
          <p:cNvPr id="5" name="Picture 4">
            <a:extLst>
              <a:ext uri="{FF2B5EF4-FFF2-40B4-BE49-F238E27FC236}">
                <a16:creationId xmlns:a16="http://schemas.microsoft.com/office/drawing/2014/main" id="{FAADE892-ADD5-49A3-8C5B-EB97C88678C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65808" y="5669280"/>
            <a:ext cx="1326192" cy="1188720"/>
          </a:xfrm>
          <a:prstGeom prst="rect">
            <a:avLst/>
          </a:prstGeom>
        </p:spPr>
      </p:pic>
    </p:spTree>
    <p:extLst>
      <p:ext uri="{BB962C8B-B14F-4D97-AF65-F5344CB8AC3E}">
        <p14:creationId xmlns:p14="http://schemas.microsoft.com/office/powerpoint/2010/main" val="8251907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5DEB0B-F604-453F-A99A-3962B0C82D0F}"/>
              </a:ext>
            </a:extLst>
          </p:cNvPr>
          <p:cNvSpPr>
            <a:spLocks noGrp="1"/>
          </p:cNvSpPr>
          <p:nvPr>
            <p:ph type="title"/>
          </p:nvPr>
        </p:nvSpPr>
        <p:spPr/>
        <p:txBody>
          <a:bodyPr/>
          <a:lstStyle/>
          <a:p>
            <a:pPr algn="ctr"/>
            <a:r>
              <a:rPr lang="en-US" b="1" dirty="0">
                <a:solidFill>
                  <a:schemeClr val="accent1">
                    <a:lumMod val="50000"/>
                  </a:schemeClr>
                </a:solidFill>
                <a:latin typeface="Palatino Linotype" panose="02040502050505030304" pitchFamily="18" charset="0"/>
              </a:rPr>
              <a:t>HCBS Setting Criteria</a:t>
            </a:r>
            <a:endParaRPr lang="en-US" b="1" dirty="0">
              <a:latin typeface="Palatino Linotype" panose="02040502050505030304" pitchFamily="18" charset="0"/>
            </a:endParaRPr>
          </a:p>
        </p:txBody>
      </p:sp>
      <p:sp>
        <p:nvSpPr>
          <p:cNvPr id="3" name="Content Placeholder 2">
            <a:extLst>
              <a:ext uri="{FF2B5EF4-FFF2-40B4-BE49-F238E27FC236}">
                <a16:creationId xmlns:a16="http://schemas.microsoft.com/office/drawing/2014/main" id="{B818F4E4-8A17-4BEA-806E-41155C967751}"/>
              </a:ext>
            </a:extLst>
          </p:cNvPr>
          <p:cNvSpPr>
            <a:spLocks noGrp="1"/>
          </p:cNvSpPr>
          <p:nvPr>
            <p:ph idx="1"/>
          </p:nvPr>
        </p:nvSpPr>
        <p:spPr/>
        <p:txBody>
          <a:bodyPr vert="horz" lIns="91440" tIns="45720" rIns="91440" bIns="45720" rtlCol="0" anchor="t">
            <a:normAutofit/>
          </a:bodyPr>
          <a:lstStyle/>
          <a:p>
            <a:pPr marL="0" indent="0">
              <a:buNone/>
            </a:pPr>
            <a:r>
              <a:rPr lang="en-US" dirty="0">
                <a:latin typeface="Palatino Linotype" panose="02040502050505030304" pitchFamily="18" charset="0"/>
              </a:rPr>
              <a:t>Second,</a:t>
            </a:r>
          </a:p>
          <a:p>
            <a:pPr marL="0" indent="0">
              <a:buNone/>
            </a:pPr>
            <a:r>
              <a:rPr lang="en-US" dirty="0">
                <a:latin typeface="Palatino Linotype" panose="02040502050505030304" pitchFamily="18" charset="0"/>
              </a:rPr>
              <a:t>Supporting the Rights and Freedoms of Individuals criteria:</a:t>
            </a:r>
          </a:p>
          <a:p>
            <a:r>
              <a:rPr lang="en-US" dirty="0">
                <a:latin typeface="Palatino Linotype" panose="02040502050505030304" pitchFamily="18" charset="0"/>
              </a:rPr>
              <a:t>Ensure individuals who have disabilities have the same access to the community as individuals who do not have disabilities.</a:t>
            </a:r>
          </a:p>
          <a:p>
            <a:r>
              <a:rPr lang="en-US" dirty="0">
                <a:latin typeface="Palatino Linotype" panose="02040502050505030304" pitchFamily="18" charset="0"/>
              </a:rPr>
              <a:t>Allow individuals the opportunity to make decisions about the services they receive and who provides their services.</a:t>
            </a:r>
          </a:p>
          <a:p>
            <a:pPr marL="0" indent="0">
              <a:buNone/>
            </a:pPr>
            <a:endParaRPr lang="en-US" dirty="0">
              <a:latin typeface="Arial Rounded MT Bold" panose="020F0704030504030204" pitchFamily="34" charset="0"/>
            </a:endParaRPr>
          </a:p>
        </p:txBody>
      </p:sp>
      <p:pic>
        <p:nvPicPr>
          <p:cNvPr id="5" name="Picture 4">
            <a:extLst>
              <a:ext uri="{FF2B5EF4-FFF2-40B4-BE49-F238E27FC236}">
                <a16:creationId xmlns:a16="http://schemas.microsoft.com/office/drawing/2014/main" id="{0811D7FB-84E7-4809-B0C9-086D99D51A7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65808" y="5669280"/>
            <a:ext cx="1326192" cy="1188720"/>
          </a:xfrm>
          <a:prstGeom prst="rect">
            <a:avLst/>
          </a:prstGeom>
        </p:spPr>
      </p:pic>
    </p:spTree>
    <p:extLst>
      <p:ext uri="{BB962C8B-B14F-4D97-AF65-F5344CB8AC3E}">
        <p14:creationId xmlns:p14="http://schemas.microsoft.com/office/powerpoint/2010/main" val="275521738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FBB1FEF801EC4A418DEFD25B7165120E" ma:contentTypeVersion="11" ma:contentTypeDescription="Create a new document." ma:contentTypeScope="" ma:versionID="840b62fe5aadf11e83fb353a7897b7fc">
  <xsd:schema xmlns:xsd="http://www.w3.org/2001/XMLSchema" xmlns:xs="http://www.w3.org/2001/XMLSchema" xmlns:p="http://schemas.microsoft.com/office/2006/metadata/properties" xmlns:ns3="cfea81d6-4005-4bf7-9c59-becec15178b0" xmlns:ns4="02a77065-cbc5-4fa0-9eef-0aac19c6251c" targetNamespace="http://schemas.microsoft.com/office/2006/metadata/properties" ma:root="true" ma:fieldsID="0fba83bc88cc61e9f3212cdd63b38d83" ns3:_="" ns4:_="">
    <xsd:import namespace="cfea81d6-4005-4bf7-9c59-becec15178b0"/>
    <xsd:import namespace="02a77065-cbc5-4fa0-9eef-0aac19c6251c"/>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Location"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fea81d6-4005-4bf7-9c59-becec15178b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2a77065-cbc5-4fa0-9eef-0aac19c6251c"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SharingHintHash" ma:index="18"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73FCFB7-DE34-4923-A091-C954F3FB52DD}">
  <ds:schemaRefs>
    <ds:schemaRef ds:uri="http://schemas.microsoft.com/sharepoint/v3/contenttype/forms"/>
  </ds:schemaRefs>
</ds:datastoreItem>
</file>

<file path=customXml/itemProps2.xml><?xml version="1.0" encoding="utf-8"?>
<ds:datastoreItem xmlns:ds="http://schemas.openxmlformats.org/officeDocument/2006/customXml" ds:itemID="{1F8D55CC-3B4D-4F05-803C-36ABFBD9141A}">
  <ds:schemaRefs>
    <ds:schemaRef ds:uri="http://schemas.microsoft.com/office/2006/metadata/properties"/>
    <ds:schemaRef ds:uri="http://www.w3.org/XML/1998/namespace"/>
    <ds:schemaRef ds:uri="http://purl.org/dc/elements/1.1/"/>
    <ds:schemaRef ds:uri="http://schemas.openxmlformats.org/package/2006/metadata/core-properties"/>
    <ds:schemaRef ds:uri="02a77065-cbc5-4fa0-9eef-0aac19c6251c"/>
    <ds:schemaRef ds:uri="cfea81d6-4005-4bf7-9c59-becec15178b0"/>
    <ds:schemaRef ds:uri="http://purl.org/dc/terms/"/>
    <ds:schemaRef ds:uri="http://schemas.microsoft.com/office/2006/documentManagement/types"/>
    <ds:schemaRef ds:uri="http://schemas.microsoft.com/office/infopath/2007/PartnerControls"/>
    <ds:schemaRef ds:uri="http://purl.org/dc/dcmitype/"/>
  </ds:schemaRefs>
</ds:datastoreItem>
</file>

<file path=customXml/itemProps3.xml><?xml version="1.0" encoding="utf-8"?>
<ds:datastoreItem xmlns:ds="http://schemas.openxmlformats.org/officeDocument/2006/customXml" ds:itemID="{ABC49959-8164-43EA-A865-8E189580742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fea81d6-4005-4bf7-9c59-becec15178b0"/>
    <ds:schemaRef ds:uri="02a77065-cbc5-4fa0-9eef-0aac19c6251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524</TotalTime>
  <Words>5488</Words>
  <Application>Microsoft Office PowerPoint</Application>
  <PresentationFormat>Widescreen</PresentationFormat>
  <Paragraphs>491</Paragraphs>
  <Slides>58</Slides>
  <Notes>57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58</vt:i4>
      </vt:variant>
    </vt:vector>
  </HeadingPairs>
  <TitlesOfParts>
    <vt:vector size="65" baseType="lpstr">
      <vt:lpstr>Arial</vt:lpstr>
      <vt:lpstr>Arial Rounded MT Bold</vt:lpstr>
      <vt:lpstr>Calibri</vt:lpstr>
      <vt:lpstr>Calibri Light</vt:lpstr>
      <vt:lpstr>Palatino Linotype</vt:lpstr>
      <vt:lpstr>Wingdings</vt:lpstr>
      <vt:lpstr>Office Theme</vt:lpstr>
      <vt:lpstr>PowerPoint Presentation</vt:lpstr>
      <vt:lpstr>What is HCBS?</vt:lpstr>
      <vt:lpstr>Who is HCBS for?</vt:lpstr>
      <vt:lpstr>What are HCBS services?</vt:lpstr>
      <vt:lpstr>HCBS Final Rule</vt:lpstr>
      <vt:lpstr>Purpose HCBS Final Rule</vt:lpstr>
      <vt:lpstr>What is the HCBS Final Rule?</vt:lpstr>
      <vt:lpstr>HCBS Setting Criteria</vt:lpstr>
      <vt:lpstr>HCBS Setting Criteria</vt:lpstr>
      <vt:lpstr>HCBS Setting Criteria</vt:lpstr>
      <vt:lpstr>HCBS Setting Criteria</vt:lpstr>
      <vt:lpstr>HCBS Residential Setting Criteria</vt:lpstr>
      <vt:lpstr>HCBS Residential Setting Criteria</vt:lpstr>
      <vt:lpstr> Person-Centered Planning &amp; HCBS</vt:lpstr>
      <vt:lpstr>Person-Centered Planning &amp; HCBS</vt:lpstr>
      <vt:lpstr>Person-Centered Planning &amp; HCBS</vt:lpstr>
      <vt:lpstr>Person-Centered Planning &amp; HCBS</vt:lpstr>
      <vt:lpstr>HCBS Section of IPOS</vt:lpstr>
      <vt:lpstr>Completing the HCBS Section in the IPOS</vt:lpstr>
      <vt:lpstr>Completing the HCBS Section in the IPOS​</vt:lpstr>
      <vt:lpstr>Completing the HCBS Section in the IPOS</vt:lpstr>
      <vt:lpstr>Completing the HCBS Section in the IPOS</vt:lpstr>
      <vt:lpstr>Completing the HCBS Section in the IPOS</vt:lpstr>
      <vt:lpstr>Completing the HCBS Section in the IPOS</vt:lpstr>
      <vt:lpstr>HCBS Section of IPOS</vt:lpstr>
      <vt:lpstr>HCBS Section of IPOS</vt:lpstr>
      <vt:lpstr>HCBS Section of IPOS</vt:lpstr>
      <vt:lpstr>HCBS Section of IPOS</vt:lpstr>
      <vt:lpstr>HCBS Section of IPOS</vt:lpstr>
      <vt:lpstr>HCBS Section of IPOS</vt:lpstr>
      <vt:lpstr>HCBS Section of IPOS</vt:lpstr>
      <vt:lpstr>HCBS Section of IPOS</vt:lpstr>
      <vt:lpstr>HCBS Section of IPOS</vt:lpstr>
      <vt:lpstr>HCBS Section of IPOS</vt:lpstr>
      <vt:lpstr>HCBS Section of IPOS</vt:lpstr>
      <vt:lpstr>HCBS Section of IPOS</vt:lpstr>
      <vt:lpstr>HCBS Section of IPOS</vt:lpstr>
      <vt:lpstr>HCBS Section of IPOS</vt:lpstr>
      <vt:lpstr>HCBS Section of IPOS</vt:lpstr>
      <vt:lpstr>Modifications to HCBS Final Rule</vt:lpstr>
      <vt:lpstr>Modifications</vt:lpstr>
      <vt:lpstr>Modifications</vt:lpstr>
      <vt:lpstr>Modifications</vt:lpstr>
      <vt:lpstr>Modifications</vt:lpstr>
      <vt:lpstr>Completing the HCBS Section in the IPOS</vt:lpstr>
      <vt:lpstr>HCBS Section of IPOS</vt:lpstr>
      <vt:lpstr>HCBS Section of IPOS Generated with “No” Responses</vt:lpstr>
      <vt:lpstr>HCBS Section of IPOS Generated with “No” Responses</vt:lpstr>
      <vt:lpstr>HCBS Section of IPOS Generated with “No” Responses</vt:lpstr>
      <vt:lpstr>HCBS Section of IPOS Generated with “No” Responses</vt:lpstr>
      <vt:lpstr>HCBS Section of IPOS Generated with “No” Responses</vt:lpstr>
      <vt:lpstr>HCBS Section of IPOS Generated with “No” Responses</vt:lpstr>
      <vt:lpstr>HCBS Section of IPOS Generated with “No” Responses</vt:lpstr>
      <vt:lpstr>HCBS Section of IPOS Generated with “No” Responses</vt:lpstr>
      <vt:lpstr>HCBS Section of IPOS Generated with “No” Responses</vt:lpstr>
      <vt:lpstr>HCBS Section of IPOS Generated with “No” Responses</vt:lpstr>
      <vt:lpstr>HCBS Section of IPOS Generated with “No” Responses</vt:lpstr>
      <vt:lpstr>Person-Centered Planning &amp; HCBS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HCBS Section of IPOS Upcoming Training to  Improve Accuracy in Responses</dc:title>
  <dc:creator>Danielle Dobija</dc:creator>
  <cp:lastModifiedBy>Danielle Dobija</cp:lastModifiedBy>
  <cp:revision>48</cp:revision>
  <dcterms:created xsi:type="dcterms:W3CDTF">2022-11-14T14:41:17Z</dcterms:created>
  <dcterms:modified xsi:type="dcterms:W3CDTF">2023-01-05T13:13:06Z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0x010100FBB1FEF801EC4A418DEFD25B7165120E</vt:lpwstr>
  </property>
</Properties>
</file>